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46.xml.rels" ContentType="application/vnd.openxmlformats-package.relationships+xml"/>
  <Override PartName="/ppt/notesSlides/notesSlide46.xml" ContentType="application/vnd.openxmlformats-officedocument.presentationml.notes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55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78.jpeg" ContentType="image/jpe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70.wmf" ContentType="image/x-wmf"/>
  <Override PartName="/ppt/media/image69.wmf" ContentType="image/x-wmf"/>
  <Override PartName="/ppt/media/image68.wmf" ContentType="image/x-wmf"/>
  <Override PartName="/ppt/media/image66.png" ContentType="image/png"/>
  <Override PartName="/ppt/media/image64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58.png" ContentType="image/png"/>
  <Override PartName="/ppt/media/image57.png" ContentType="image/png"/>
  <Override PartName="/ppt/media/image53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79.jpeg" ContentType="image/jpeg"/>
  <Override PartName="/ppt/media/image41.png" ContentType="image/png"/>
  <Override PartName="/ppt/media/image72.png" ContentType="image/png"/>
  <Override PartName="/ppt/media/image63.png" ContentType="image/png"/>
  <Override PartName="/ppt/media/image36.jpeg" ContentType="image/jpeg"/>
  <Override PartName="/ppt/media/image35.jpeg" ContentType="image/jpeg"/>
  <Override PartName="/ppt/media/image32.png" ContentType="image/png"/>
  <Override PartName="/ppt/media/image45.png" ContentType="image/png"/>
  <Override PartName="/ppt/media/image65.jpeg" ContentType="image/jpe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77.jpeg" ContentType="image/jpeg"/>
  <Override PartName="/ppt/media/image24.png" ContentType="image/png"/>
  <Override PartName="/ppt/media/image21.png" ContentType="image/png"/>
  <Override PartName="/ppt/media/image54.png" ContentType="image/png"/>
  <Override PartName="/ppt/media/image20.png" ContentType="image/png"/>
  <Override PartName="/ppt/media/image19.png" ContentType="image/png"/>
  <Override PartName="/ppt/media/image67.wmf" ContentType="image/x-wmf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61.jpeg" ContentType="image/jpeg"/>
  <Override PartName="/ppt/media/image47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Cliquez pour modifier le format des notes</a:t>
            </a:r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fr-FR" sz="1400">
                <a:latin typeface="Times New Roman"/>
              </a:rPr>
              <a:t>&lt;en-tête&gt;</a:t>
            </a:r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fr-FR" sz="1400">
                <a:latin typeface="Times New Roman"/>
              </a:rPr>
              <a:t>&lt;date/heure&gt;</a:t>
            </a:r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fr-FR" sz="1400">
                <a:latin typeface="Times New Roman"/>
              </a:rPr>
              <a:t>&lt;pied de page&gt;</a:t>
            </a:r>
            <a:endParaRPr/>
          </a:p>
        </p:txBody>
      </p:sp>
      <p:sp>
        <p:nvSpPr>
          <p:cNvPr id="12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BD3EEB4-201E-4D5A-AC64-52C9DC2CC34A}" type="slidenum">
              <a:rPr lang="fr-FR" sz="1400">
                <a:latin typeface="Times New Roman"/>
              </a:rPr>
              <a:t>&lt;numéro&gt;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fr-FR" sz="1200" strike="noStrike">
                <a:solidFill>
                  <a:srgbClr val="000000"/>
                </a:solidFill>
                <a:latin typeface="+mn-lt"/>
                <a:ea typeface="+mn-ea"/>
              </a:rPr>
              <a:t>etected by measuring the rate of the simultaneous loss of the </a:t>
            </a:r>
            <a:r>
              <a:rPr i="1" lang="fr-FR" sz="1200" strike="noStrike">
                <a:solidFill>
                  <a:srgbClr val="000000"/>
                </a:solidFill>
                <a:latin typeface="+mn-lt"/>
                <a:ea typeface="+mn-ea"/>
              </a:rPr>
              <a:t>CAN1</a:t>
            </a:r>
            <a:r>
              <a:rPr lang="fr-FR" sz="1200" strike="noStrike">
                <a:solidFill>
                  <a:srgbClr val="000000"/>
                </a:solidFill>
                <a:latin typeface="+mn-lt"/>
                <a:ea typeface="+mn-ea"/>
              </a:rPr>
              <a:t> and </a:t>
            </a:r>
            <a:r>
              <a:rPr i="1" lang="fr-FR" sz="1200" strike="noStrike">
                <a:solidFill>
                  <a:srgbClr val="000000"/>
                </a:solidFill>
                <a:latin typeface="+mn-lt"/>
                <a:ea typeface="+mn-ea"/>
              </a:rPr>
              <a:t>URA3</a:t>
            </a:r>
            <a:r>
              <a:rPr lang="fr-FR" sz="1200" strike="noStrike">
                <a:solidFill>
                  <a:srgbClr val="000000"/>
                </a:solidFill>
                <a:latin typeface="+mn-lt"/>
                <a:ea typeface="+mn-ea"/>
              </a:rPr>
              <a:t> markers located in the terminal nonessential part of chromosome V</a:t>
            </a:r>
            <a:endParaRPr/>
          </a:p>
        </p:txBody>
      </p:sp>
      <p:sp>
        <p:nvSpPr>
          <p:cNvPr id="156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EE46D64-4081-4EBB-B498-55C0BDF694C1}" type="slidenum">
              <a:rPr lang="fr-FR" sz="1200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Modifiez le style du titre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440" cy="1752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fr-FR" sz="3200" strike="noStrike">
                <a:solidFill>
                  <a:srgbClr val="8b8b8b"/>
                </a:solidFill>
                <a:latin typeface="Calibri"/>
              </a:rPr>
              <a:t>Modifiez le style des sous-titres du masque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8b8b8b"/>
                </a:solidFill>
                <a:latin typeface="Calibri"/>
              </a:rPr>
              <a:t>08/02/2015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53F7FCC-F6E6-4E93-AE6C-8C6455FC5DFD}" type="slidenum">
              <a:rPr lang="fr-FR" sz="1200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Modifiez le style du titre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Septième niveau de planModifiez les styles du texte du masque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8b8b8b"/>
                </a:solidFill>
                <a:latin typeface="Calibri"/>
              </a:rPr>
              <a:t>08/02/2015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9D58DD1-62E1-4824-91B4-DFE82C3C23B5}" type="slidenum">
              <a:rPr lang="fr-FR" sz="1200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8b8b8b"/>
                </a:solidFill>
                <a:latin typeface="Calibri"/>
              </a:rPr>
              <a:t>08/02/2015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07883F2-D2F2-45DA-B507-8AC825481677}" type="slidenum">
              <a:rPr lang="fr-FR" sz="1200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Calibri"/>
              </a:rPr>
              <a:t>Cliquez pour éditer le format du texte-titre</a:t>
            </a:r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jpe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7.wmf"/><Relationship Id="rId2" Type="http://schemas.openxmlformats.org/officeDocument/2006/relationships/image" Target="../media/image68.wmf"/><Relationship Id="rId3" Type="http://schemas.openxmlformats.org/officeDocument/2006/relationships/image" Target="../media/image69.wmf"/><Relationship Id="rId4" Type="http://schemas.openxmlformats.org/officeDocument/2006/relationships/image" Target="../media/image70.wmf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jpe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043640" y="2351880"/>
            <a:ext cx="698436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 sz="3200" strike="noStrike">
                <a:solidFill>
                  <a:srgbClr val="000000"/>
                </a:solidFill>
                <a:latin typeface="Calibri"/>
              </a:rPr>
              <a:t>Discovery of Structural Variation with Next-Generation Sequencing</a:t>
            </a:r>
            <a:endParaRPr/>
          </a:p>
        </p:txBody>
      </p:sp>
      <p:sp>
        <p:nvSpPr>
          <p:cNvPr id="124" name="TextShape 2"/>
          <p:cNvSpPr txBox="1"/>
          <p:nvPr/>
        </p:nvSpPr>
        <p:spPr>
          <a:xfrm>
            <a:off x="0" y="3933000"/>
            <a:ext cx="9143640" cy="1046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ts val="381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Alexandre Gillet-Markowska</a:t>
            </a:r>
            <a:endParaRPr/>
          </a:p>
          <a:p>
            <a:pPr algn="ctr">
              <a:lnSpc>
                <a:spcPts val="381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Alexandre.gillet-markowska@upmc.fr</a:t>
            </a:r>
            <a:endParaRPr/>
          </a:p>
          <a:p>
            <a:pPr algn="ctr">
              <a:lnSpc>
                <a:spcPts val="381"/>
              </a:lnSpc>
            </a:pPr>
            <a:r>
              <a:rPr lang="fr-FR" sz="1400" strike="noStrike">
                <a:solidFill>
                  <a:srgbClr val="000000"/>
                </a:solidFill>
                <a:latin typeface="Calibri"/>
              </a:rPr>
              <a:t>Gilles Fischer Team – Biology of Genomes UMR7238</a:t>
            </a:r>
            <a:endParaRPr/>
          </a:p>
          <a:p>
            <a:pPr algn="ctr">
              <a:lnSpc>
                <a:spcPts val="381"/>
              </a:lnSpc>
            </a:pPr>
            <a:r>
              <a:rPr lang="fr-FR" sz="1400" strike="noStrike">
                <a:solidFill>
                  <a:srgbClr val="000000"/>
                </a:solidFill>
                <a:latin typeface="Calibri"/>
              </a:rPr>
              <a:t>Laboratory of Computational and Quantitative Biology</a:t>
            </a:r>
            <a:endParaRPr/>
          </a:p>
          <a:p>
            <a:pPr algn="ctr">
              <a:lnSpc>
                <a:spcPts val="381"/>
              </a:lnSpc>
            </a:pPr>
            <a:r>
              <a:rPr lang="fr-FR" sz="1400" strike="noStrike">
                <a:solidFill>
                  <a:srgbClr val="000000"/>
                </a:solidFill>
                <a:latin typeface="Calibri"/>
              </a:rPr>
              <a:t>Université Pierre et Marie-Curie, Paris</a:t>
            </a:r>
            <a:endParaRPr/>
          </a:p>
        </p:txBody>
      </p:sp>
      <p:pic>
        <p:nvPicPr>
          <p:cNvPr id="125" name="Picture 4" descr=""/>
          <p:cNvPicPr/>
          <p:nvPr/>
        </p:nvPicPr>
        <p:blipFill>
          <a:blip r:embed="rId1"/>
          <a:srcRect l="8916" t="19201" r="9172" b="20558"/>
          <a:stretch/>
        </p:blipFill>
        <p:spPr>
          <a:xfrm>
            <a:off x="5796000" y="5833800"/>
            <a:ext cx="2016000" cy="7632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55520" y="-372960"/>
            <a:ext cx="2285640" cy="7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Picture 4" descr=""/>
          <p:cNvPicPr/>
          <p:nvPr/>
        </p:nvPicPr>
        <p:blipFill>
          <a:blip r:embed="rId2"/>
          <a:stretch/>
        </p:blipFill>
        <p:spPr>
          <a:xfrm>
            <a:off x="1266480" y="5870880"/>
            <a:ext cx="2009160" cy="69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899640" y="256500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SV detection technologies 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2870280" y="1196640"/>
            <a:ext cx="1388520" cy="109332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4385160" y="1569960"/>
            <a:ext cx="23252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Calvin Blackman Bridges,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Science</a:t>
            </a:r>
            <a:endParaRPr/>
          </a:p>
        </p:txBody>
      </p:sp>
      <p:sp>
        <p:nvSpPr>
          <p:cNvPr id="223" name="CustomShape 2"/>
          <p:cNvSpPr/>
          <p:nvPr/>
        </p:nvSpPr>
        <p:spPr>
          <a:xfrm>
            <a:off x="1187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Timeline of technologies used to discover SV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600" strike="noStrike">
                <a:solidFill>
                  <a:srgbClr val="000000"/>
                </a:solidFill>
                <a:latin typeface="Calibri"/>
              </a:rPr>
              <a:t>SV, Structural Variations since 1936</a:t>
            </a:r>
            <a:endParaRPr/>
          </a:p>
        </p:txBody>
      </p:sp>
      <p:sp>
        <p:nvSpPr>
          <p:cNvPr id="224" name="CustomShape 3"/>
          <p:cNvSpPr/>
          <p:nvPr/>
        </p:nvSpPr>
        <p:spPr>
          <a:xfrm>
            <a:off x="6451920" y="1196640"/>
            <a:ext cx="834480" cy="5511960"/>
          </a:xfrm>
          <a:prstGeom prst="downArrow">
            <a:avLst>
              <a:gd name="adj1" fmla="val 50000"/>
              <a:gd name="adj2" fmla="val 285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4"/>
          <p:cNvSpPr/>
          <p:nvPr/>
        </p:nvSpPr>
        <p:spPr>
          <a:xfrm>
            <a:off x="6565320" y="155664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1936</a:t>
            </a:r>
            <a:endParaRPr/>
          </a:p>
        </p:txBody>
      </p:sp>
      <p:sp>
        <p:nvSpPr>
          <p:cNvPr id="226" name="CustomShape 5"/>
          <p:cNvSpPr/>
          <p:nvPr/>
        </p:nvSpPr>
        <p:spPr>
          <a:xfrm>
            <a:off x="1470600" y="2261160"/>
            <a:ext cx="5025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Lejeune,  Study of somatic chromosomes from 9 mongoloid children,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Hebd Seances Acad Sci</a:t>
            </a:r>
            <a:endParaRPr/>
          </a:p>
        </p:txBody>
      </p:sp>
      <p:sp>
        <p:nvSpPr>
          <p:cNvPr id="227" name="CustomShape 6"/>
          <p:cNvSpPr/>
          <p:nvPr/>
        </p:nvSpPr>
        <p:spPr>
          <a:xfrm>
            <a:off x="6565320" y="226764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1959</a:t>
            </a:r>
            <a:endParaRPr/>
          </a:p>
        </p:txBody>
      </p:sp>
      <p:sp>
        <p:nvSpPr>
          <p:cNvPr id="228" name="CustomShape 7"/>
          <p:cNvSpPr/>
          <p:nvPr/>
        </p:nvSpPr>
        <p:spPr>
          <a:xfrm>
            <a:off x="1924920" y="2709000"/>
            <a:ext cx="45716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Smith et al, Interstitial deletion of (17)(p11.2p11.2) in nine patients.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Am J Med Genet</a:t>
            </a:r>
            <a:endParaRPr/>
          </a:p>
        </p:txBody>
      </p:sp>
      <p:sp>
        <p:nvSpPr>
          <p:cNvPr id="229" name="CustomShape 8"/>
          <p:cNvSpPr/>
          <p:nvPr/>
        </p:nvSpPr>
        <p:spPr>
          <a:xfrm>
            <a:off x="6562440" y="268956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1986</a:t>
            </a:r>
            <a:endParaRPr/>
          </a:p>
        </p:txBody>
      </p:sp>
      <p:sp>
        <p:nvSpPr>
          <p:cNvPr id="230" name="CustomShape 9"/>
          <p:cNvSpPr/>
          <p:nvPr/>
        </p:nvSpPr>
        <p:spPr>
          <a:xfrm>
            <a:off x="7059960" y="2061000"/>
            <a:ext cx="19609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Comparative cytogenetics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3" descr=""/>
          <p:cNvPicPr/>
          <p:nvPr/>
        </p:nvPicPr>
        <p:blipFill>
          <a:blip r:embed="rId1"/>
          <a:stretch/>
        </p:blipFill>
        <p:spPr>
          <a:xfrm>
            <a:off x="2870280" y="1196640"/>
            <a:ext cx="1388520" cy="109332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4385160" y="1569960"/>
            <a:ext cx="23252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Calvin Blackman Bridges,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Science</a:t>
            </a:r>
            <a:endParaRPr/>
          </a:p>
        </p:txBody>
      </p:sp>
      <p:sp>
        <p:nvSpPr>
          <p:cNvPr id="233" name="CustomShape 2"/>
          <p:cNvSpPr/>
          <p:nvPr/>
        </p:nvSpPr>
        <p:spPr>
          <a:xfrm>
            <a:off x="5128920" y="3958200"/>
            <a:ext cx="1367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50" strike="noStrike">
                <a:solidFill>
                  <a:srgbClr val="000000"/>
                </a:solidFill>
                <a:latin typeface="Century Schoolbook"/>
              </a:rPr>
              <a:t>200 et 221 CNV</a:t>
            </a:r>
            <a:endParaRPr/>
          </a:p>
        </p:txBody>
      </p:sp>
      <p:sp>
        <p:nvSpPr>
          <p:cNvPr id="234" name="CustomShape 3"/>
          <p:cNvSpPr/>
          <p:nvPr/>
        </p:nvSpPr>
        <p:spPr>
          <a:xfrm>
            <a:off x="2712240" y="4488840"/>
            <a:ext cx="3784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50" strike="noStrike">
                <a:solidFill>
                  <a:srgbClr val="000000"/>
                </a:solidFill>
                <a:latin typeface="Century Schoolbook"/>
              </a:rPr>
              <a:t>360 Mb CNVR (12% du génome humain)</a:t>
            </a:r>
            <a:endParaRPr/>
          </a:p>
        </p:txBody>
      </p:sp>
      <p:sp>
        <p:nvSpPr>
          <p:cNvPr id="235" name="CustomShape 4"/>
          <p:cNvSpPr/>
          <p:nvPr/>
        </p:nvSpPr>
        <p:spPr>
          <a:xfrm>
            <a:off x="6451920" y="1196640"/>
            <a:ext cx="834480" cy="5511960"/>
          </a:xfrm>
          <a:prstGeom prst="downArrow">
            <a:avLst>
              <a:gd name="adj1" fmla="val 50000"/>
              <a:gd name="adj2" fmla="val 285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5"/>
          <p:cNvSpPr/>
          <p:nvPr/>
        </p:nvSpPr>
        <p:spPr>
          <a:xfrm>
            <a:off x="6565320" y="155664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1936</a:t>
            </a:r>
            <a:endParaRPr/>
          </a:p>
        </p:txBody>
      </p:sp>
      <p:sp>
        <p:nvSpPr>
          <p:cNvPr id="237" name="CustomShape 6"/>
          <p:cNvSpPr/>
          <p:nvPr/>
        </p:nvSpPr>
        <p:spPr>
          <a:xfrm>
            <a:off x="1470600" y="2261160"/>
            <a:ext cx="5025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Lejeune,  Study of somatic chromosomes from 9 mongoloid children,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Hebd Seances Acad Sci</a:t>
            </a:r>
            <a:endParaRPr/>
          </a:p>
        </p:txBody>
      </p:sp>
      <p:sp>
        <p:nvSpPr>
          <p:cNvPr id="238" name="CustomShape 7"/>
          <p:cNvSpPr/>
          <p:nvPr/>
        </p:nvSpPr>
        <p:spPr>
          <a:xfrm>
            <a:off x="6565320" y="226764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1959</a:t>
            </a:r>
            <a:endParaRPr/>
          </a:p>
        </p:txBody>
      </p:sp>
      <p:sp>
        <p:nvSpPr>
          <p:cNvPr id="239" name="CustomShape 8"/>
          <p:cNvSpPr/>
          <p:nvPr/>
        </p:nvSpPr>
        <p:spPr>
          <a:xfrm>
            <a:off x="1924920" y="2709000"/>
            <a:ext cx="45716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Smith et al, Interstitial deletion of (17)(p11.2p11.2) in nine patients.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Am J Med Genet</a:t>
            </a:r>
            <a:endParaRPr/>
          </a:p>
        </p:txBody>
      </p:sp>
      <p:sp>
        <p:nvSpPr>
          <p:cNvPr id="240" name="CustomShape 9"/>
          <p:cNvSpPr/>
          <p:nvPr/>
        </p:nvSpPr>
        <p:spPr>
          <a:xfrm>
            <a:off x="6562440" y="268956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1986</a:t>
            </a:r>
            <a:endParaRPr/>
          </a:p>
        </p:txBody>
      </p:sp>
      <p:pic>
        <p:nvPicPr>
          <p:cNvPr id="241" name="Image 7" descr=""/>
          <p:cNvPicPr/>
          <p:nvPr/>
        </p:nvPicPr>
        <p:blipFill>
          <a:blip r:embed="rId2"/>
          <a:srcRect l="10596" t="67615" r="-38872" b="12629"/>
          <a:stretch/>
        </p:blipFill>
        <p:spPr>
          <a:xfrm>
            <a:off x="1218240" y="3057480"/>
            <a:ext cx="2634840" cy="1084320"/>
          </a:xfrm>
          <a:prstGeom prst="rect">
            <a:avLst/>
          </a:prstGeom>
          <a:ln>
            <a:noFill/>
          </a:ln>
        </p:spPr>
      </p:pic>
      <p:sp>
        <p:nvSpPr>
          <p:cNvPr id="242" name="CustomShape 10"/>
          <p:cNvSpPr/>
          <p:nvPr/>
        </p:nvSpPr>
        <p:spPr>
          <a:xfrm>
            <a:off x="3899160" y="3624480"/>
            <a:ext cx="259740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Iafrate, Detection of large-scale variation in the human genome,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Nature</a:t>
            </a:r>
            <a:endParaRPr/>
          </a:p>
        </p:txBody>
      </p:sp>
      <p:sp>
        <p:nvSpPr>
          <p:cNvPr id="243" name="CustomShape 11"/>
          <p:cNvSpPr/>
          <p:nvPr/>
        </p:nvSpPr>
        <p:spPr>
          <a:xfrm>
            <a:off x="3825000" y="3237120"/>
            <a:ext cx="267156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Sebat, Large-scale copy number polymorphism in the human genome, Science</a:t>
            </a:r>
            <a:endParaRPr/>
          </a:p>
        </p:txBody>
      </p:sp>
      <p:sp>
        <p:nvSpPr>
          <p:cNvPr id="244" name="CustomShape 12"/>
          <p:cNvSpPr/>
          <p:nvPr/>
        </p:nvSpPr>
        <p:spPr>
          <a:xfrm>
            <a:off x="6573960" y="350316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2004</a:t>
            </a:r>
            <a:endParaRPr/>
          </a:p>
        </p:txBody>
      </p:sp>
      <p:sp>
        <p:nvSpPr>
          <p:cNvPr id="245" name="CustomShape 13"/>
          <p:cNvSpPr/>
          <p:nvPr/>
        </p:nvSpPr>
        <p:spPr>
          <a:xfrm>
            <a:off x="1924920" y="4300560"/>
            <a:ext cx="45716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Redon, Global variation in copy number in the human genome,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Nature</a:t>
            </a:r>
            <a:endParaRPr/>
          </a:p>
        </p:txBody>
      </p:sp>
      <p:sp>
        <p:nvSpPr>
          <p:cNvPr id="246" name="CustomShape 14"/>
          <p:cNvSpPr/>
          <p:nvPr/>
        </p:nvSpPr>
        <p:spPr>
          <a:xfrm>
            <a:off x="6571440" y="436500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2006</a:t>
            </a:r>
            <a:endParaRPr/>
          </a:p>
        </p:txBody>
      </p:sp>
      <p:sp>
        <p:nvSpPr>
          <p:cNvPr id="247" name="CustomShape 15"/>
          <p:cNvSpPr/>
          <p:nvPr/>
        </p:nvSpPr>
        <p:spPr>
          <a:xfrm>
            <a:off x="7059960" y="2061000"/>
            <a:ext cx="19609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Comparative cytogenetics</a:t>
            </a:r>
            <a:endParaRPr/>
          </a:p>
        </p:txBody>
      </p:sp>
      <p:sp>
        <p:nvSpPr>
          <p:cNvPr id="248" name="CustomShape 16"/>
          <p:cNvSpPr/>
          <p:nvPr/>
        </p:nvSpPr>
        <p:spPr>
          <a:xfrm>
            <a:off x="7455240" y="3834360"/>
            <a:ext cx="11700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Microarrays</a:t>
            </a:r>
            <a:endParaRPr/>
          </a:p>
        </p:txBody>
      </p:sp>
      <p:sp>
        <p:nvSpPr>
          <p:cNvPr id="249" name="CustomShape 17"/>
          <p:cNvSpPr/>
          <p:nvPr/>
        </p:nvSpPr>
        <p:spPr>
          <a:xfrm>
            <a:off x="1187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Timeline of technologies used to discover SV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600" strike="noStrike">
                <a:solidFill>
                  <a:srgbClr val="000000"/>
                </a:solidFill>
                <a:latin typeface="Calibri"/>
              </a:rPr>
              <a:t>SV, Structural Variations since 1936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3" descr=""/>
          <p:cNvPicPr/>
          <p:nvPr/>
        </p:nvPicPr>
        <p:blipFill>
          <a:blip r:embed="rId1"/>
          <a:stretch/>
        </p:blipFill>
        <p:spPr>
          <a:xfrm>
            <a:off x="2870280" y="1196640"/>
            <a:ext cx="1388520" cy="109332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4385160" y="1569960"/>
            <a:ext cx="23252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Calvin Blackman Bridges,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Science</a:t>
            </a:r>
            <a:endParaRPr/>
          </a:p>
        </p:txBody>
      </p:sp>
      <p:sp>
        <p:nvSpPr>
          <p:cNvPr id="252" name="CustomShape 2"/>
          <p:cNvSpPr/>
          <p:nvPr/>
        </p:nvSpPr>
        <p:spPr>
          <a:xfrm>
            <a:off x="5128920" y="3958200"/>
            <a:ext cx="1367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50" strike="noStrike">
                <a:solidFill>
                  <a:srgbClr val="000000"/>
                </a:solidFill>
                <a:latin typeface="Century Schoolbook"/>
              </a:rPr>
              <a:t>200 et 221 CNV</a:t>
            </a:r>
            <a:endParaRPr/>
          </a:p>
        </p:txBody>
      </p:sp>
      <p:sp>
        <p:nvSpPr>
          <p:cNvPr id="253" name="CustomShape 3"/>
          <p:cNvSpPr/>
          <p:nvPr/>
        </p:nvSpPr>
        <p:spPr>
          <a:xfrm>
            <a:off x="2712240" y="4488840"/>
            <a:ext cx="3784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50" strike="noStrike">
                <a:solidFill>
                  <a:srgbClr val="000000"/>
                </a:solidFill>
                <a:latin typeface="Century Schoolbook"/>
              </a:rPr>
              <a:t>360 Mb CNVR (12% du génome humain)</a:t>
            </a:r>
            <a:endParaRPr/>
          </a:p>
        </p:txBody>
      </p:sp>
      <p:sp>
        <p:nvSpPr>
          <p:cNvPr id="254" name="CustomShape 4"/>
          <p:cNvSpPr/>
          <p:nvPr/>
        </p:nvSpPr>
        <p:spPr>
          <a:xfrm>
            <a:off x="7455240" y="3834360"/>
            <a:ext cx="11700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Microarrays</a:t>
            </a:r>
            <a:endParaRPr/>
          </a:p>
        </p:txBody>
      </p:sp>
      <p:pic>
        <p:nvPicPr>
          <p:cNvPr id="255" name="Image 33" descr=""/>
          <p:cNvPicPr/>
          <p:nvPr/>
        </p:nvPicPr>
        <p:blipFill>
          <a:blip r:embed="rId2"/>
          <a:srcRect l="16924" t="65729" r="48670" b="6748"/>
          <a:stretch/>
        </p:blipFill>
        <p:spPr>
          <a:xfrm>
            <a:off x="1231920" y="4760640"/>
            <a:ext cx="2332440" cy="1119960"/>
          </a:xfrm>
          <a:prstGeom prst="rect">
            <a:avLst/>
          </a:prstGeom>
          <a:ln>
            <a:noFill/>
          </a:ln>
        </p:spPr>
      </p:pic>
      <p:sp>
        <p:nvSpPr>
          <p:cNvPr id="256" name="CustomShape 5"/>
          <p:cNvSpPr/>
          <p:nvPr/>
        </p:nvSpPr>
        <p:spPr>
          <a:xfrm>
            <a:off x="3391560" y="5172480"/>
            <a:ext cx="310500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Korbel et al, Paired-end mapping reveals extensive structural variation in the human genome,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Science</a:t>
            </a:r>
            <a:endParaRPr/>
          </a:p>
        </p:txBody>
      </p:sp>
      <p:sp>
        <p:nvSpPr>
          <p:cNvPr id="257" name="CustomShape 6"/>
          <p:cNvSpPr/>
          <p:nvPr/>
        </p:nvSpPr>
        <p:spPr>
          <a:xfrm>
            <a:off x="7725960" y="5445360"/>
            <a:ext cx="6285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NGS</a:t>
            </a:r>
            <a:endParaRPr/>
          </a:p>
        </p:txBody>
      </p:sp>
      <p:sp>
        <p:nvSpPr>
          <p:cNvPr id="258" name="CustomShape 7"/>
          <p:cNvSpPr/>
          <p:nvPr/>
        </p:nvSpPr>
        <p:spPr>
          <a:xfrm>
            <a:off x="6451920" y="1196640"/>
            <a:ext cx="834480" cy="5511960"/>
          </a:xfrm>
          <a:prstGeom prst="downArrow">
            <a:avLst>
              <a:gd name="adj1" fmla="val 50000"/>
              <a:gd name="adj2" fmla="val 285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8"/>
          <p:cNvSpPr/>
          <p:nvPr/>
        </p:nvSpPr>
        <p:spPr>
          <a:xfrm>
            <a:off x="6565320" y="155664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1936</a:t>
            </a:r>
            <a:endParaRPr/>
          </a:p>
        </p:txBody>
      </p:sp>
      <p:sp>
        <p:nvSpPr>
          <p:cNvPr id="260" name="CustomShape 9"/>
          <p:cNvSpPr/>
          <p:nvPr/>
        </p:nvSpPr>
        <p:spPr>
          <a:xfrm>
            <a:off x="1470600" y="2261160"/>
            <a:ext cx="50259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Lejeune,  Study of somatic chromosomes from 9 mongoloid children,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Hebd Seances Acad Sci</a:t>
            </a:r>
            <a:endParaRPr/>
          </a:p>
        </p:txBody>
      </p:sp>
      <p:sp>
        <p:nvSpPr>
          <p:cNvPr id="261" name="CustomShape 10"/>
          <p:cNvSpPr/>
          <p:nvPr/>
        </p:nvSpPr>
        <p:spPr>
          <a:xfrm>
            <a:off x="6565320" y="226764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1959</a:t>
            </a:r>
            <a:endParaRPr/>
          </a:p>
        </p:txBody>
      </p:sp>
      <p:sp>
        <p:nvSpPr>
          <p:cNvPr id="262" name="CustomShape 11"/>
          <p:cNvSpPr/>
          <p:nvPr/>
        </p:nvSpPr>
        <p:spPr>
          <a:xfrm>
            <a:off x="1924920" y="2709000"/>
            <a:ext cx="45716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Smith et al, Interstitial deletion of (17)(p11.2p11.2) in nine patients.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Am J Med Genet</a:t>
            </a:r>
            <a:endParaRPr/>
          </a:p>
        </p:txBody>
      </p:sp>
      <p:sp>
        <p:nvSpPr>
          <p:cNvPr id="263" name="CustomShape 12"/>
          <p:cNvSpPr/>
          <p:nvPr/>
        </p:nvSpPr>
        <p:spPr>
          <a:xfrm>
            <a:off x="6562440" y="268956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1986</a:t>
            </a:r>
            <a:endParaRPr/>
          </a:p>
        </p:txBody>
      </p:sp>
      <p:pic>
        <p:nvPicPr>
          <p:cNvPr id="264" name="Image 7" descr=""/>
          <p:cNvPicPr/>
          <p:nvPr/>
        </p:nvPicPr>
        <p:blipFill>
          <a:blip r:embed="rId3"/>
          <a:srcRect l="10596" t="67615" r="-38872" b="12629"/>
          <a:stretch/>
        </p:blipFill>
        <p:spPr>
          <a:xfrm>
            <a:off x="1218240" y="3057480"/>
            <a:ext cx="2634840" cy="1084320"/>
          </a:xfrm>
          <a:prstGeom prst="rect">
            <a:avLst/>
          </a:prstGeom>
          <a:ln>
            <a:noFill/>
          </a:ln>
        </p:spPr>
      </p:pic>
      <p:sp>
        <p:nvSpPr>
          <p:cNvPr id="265" name="CustomShape 13"/>
          <p:cNvSpPr/>
          <p:nvPr/>
        </p:nvSpPr>
        <p:spPr>
          <a:xfrm>
            <a:off x="3899160" y="3624480"/>
            <a:ext cx="259740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Iafrate, Detection of large-scale variation in the human genome,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Nature</a:t>
            </a:r>
            <a:endParaRPr/>
          </a:p>
        </p:txBody>
      </p:sp>
      <p:sp>
        <p:nvSpPr>
          <p:cNvPr id="266" name="CustomShape 14"/>
          <p:cNvSpPr/>
          <p:nvPr/>
        </p:nvSpPr>
        <p:spPr>
          <a:xfrm>
            <a:off x="3825000" y="3237120"/>
            <a:ext cx="267156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Sebat, Large-scale copy number polymorphism in the human genome, Science</a:t>
            </a:r>
            <a:endParaRPr/>
          </a:p>
        </p:txBody>
      </p:sp>
      <p:sp>
        <p:nvSpPr>
          <p:cNvPr id="267" name="CustomShape 15"/>
          <p:cNvSpPr/>
          <p:nvPr/>
        </p:nvSpPr>
        <p:spPr>
          <a:xfrm>
            <a:off x="6573960" y="350316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2004</a:t>
            </a:r>
            <a:endParaRPr/>
          </a:p>
        </p:txBody>
      </p:sp>
      <p:sp>
        <p:nvSpPr>
          <p:cNvPr id="268" name="CustomShape 16"/>
          <p:cNvSpPr/>
          <p:nvPr/>
        </p:nvSpPr>
        <p:spPr>
          <a:xfrm>
            <a:off x="1924920" y="4300560"/>
            <a:ext cx="45716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Redon, Global variation in copy number in the human genome,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Nature</a:t>
            </a:r>
            <a:endParaRPr/>
          </a:p>
        </p:txBody>
      </p:sp>
      <p:sp>
        <p:nvSpPr>
          <p:cNvPr id="269" name="CustomShape 17"/>
          <p:cNvSpPr/>
          <p:nvPr/>
        </p:nvSpPr>
        <p:spPr>
          <a:xfrm>
            <a:off x="6571440" y="436500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2006</a:t>
            </a:r>
            <a:endParaRPr/>
          </a:p>
        </p:txBody>
      </p:sp>
      <p:sp>
        <p:nvSpPr>
          <p:cNvPr id="270" name="CustomShape 18"/>
          <p:cNvSpPr/>
          <p:nvPr/>
        </p:nvSpPr>
        <p:spPr>
          <a:xfrm>
            <a:off x="6576120" y="518364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2007</a:t>
            </a:r>
            <a:endParaRPr/>
          </a:p>
        </p:txBody>
      </p:sp>
      <p:sp>
        <p:nvSpPr>
          <p:cNvPr id="271" name="CustomShape 19"/>
          <p:cNvSpPr/>
          <p:nvPr/>
        </p:nvSpPr>
        <p:spPr>
          <a:xfrm>
            <a:off x="1705320" y="5877360"/>
            <a:ext cx="47912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1000 HGP, A map of human genome variation from population-scale sequencing,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Nature</a:t>
            </a:r>
            <a:endParaRPr/>
          </a:p>
        </p:txBody>
      </p:sp>
      <p:sp>
        <p:nvSpPr>
          <p:cNvPr id="272" name="CustomShape 20"/>
          <p:cNvSpPr/>
          <p:nvPr/>
        </p:nvSpPr>
        <p:spPr>
          <a:xfrm>
            <a:off x="6581880" y="5874480"/>
            <a:ext cx="5698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>
                <a:solidFill>
                  <a:srgbClr val="ff0000"/>
                </a:solidFill>
                <a:latin typeface="Century Schoolbook"/>
              </a:rPr>
              <a:t>2010</a:t>
            </a:r>
            <a:endParaRPr/>
          </a:p>
        </p:txBody>
      </p:sp>
      <p:sp>
        <p:nvSpPr>
          <p:cNvPr id="273" name="CustomShape 21"/>
          <p:cNvSpPr/>
          <p:nvPr/>
        </p:nvSpPr>
        <p:spPr>
          <a:xfrm>
            <a:off x="5479920" y="6047640"/>
            <a:ext cx="1016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50" strike="noStrike">
                <a:solidFill>
                  <a:srgbClr val="000000"/>
                </a:solidFill>
                <a:latin typeface="Century Schoolbook"/>
              </a:rPr>
              <a:t>20 000 SV</a:t>
            </a:r>
            <a:endParaRPr/>
          </a:p>
        </p:txBody>
      </p:sp>
      <p:sp>
        <p:nvSpPr>
          <p:cNvPr id="274" name="CustomShape 22"/>
          <p:cNvSpPr/>
          <p:nvPr/>
        </p:nvSpPr>
        <p:spPr>
          <a:xfrm>
            <a:off x="4940280" y="5520240"/>
            <a:ext cx="155628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50" strike="noStrike">
                <a:solidFill>
                  <a:srgbClr val="000000"/>
                </a:solidFill>
                <a:latin typeface="Century Schoolbook"/>
              </a:rPr>
              <a:t>1 000 SV</a:t>
            </a:r>
            <a:endParaRPr/>
          </a:p>
        </p:txBody>
      </p:sp>
      <p:sp>
        <p:nvSpPr>
          <p:cNvPr id="275" name="CustomShape 23"/>
          <p:cNvSpPr/>
          <p:nvPr/>
        </p:nvSpPr>
        <p:spPr>
          <a:xfrm>
            <a:off x="7059960" y="2061000"/>
            <a:ext cx="19609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Comparative cytogenetics</a:t>
            </a:r>
            <a:endParaRPr/>
          </a:p>
        </p:txBody>
      </p:sp>
      <p:sp>
        <p:nvSpPr>
          <p:cNvPr id="276" name="CustomShape 24"/>
          <p:cNvSpPr/>
          <p:nvPr/>
        </p:nvSpPr>
        <p:spPr>
          <a:xfrm>
            <a:off x="1187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Timeline of technologies used to discover SV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1600" strike="noStrike">
                <a:solidFill>
                  <a:srgbClr val="000000"/>
                </a:solidFill>
                <a:latin typeface="Calibri"/>
              </a:rPr>
              <a:t>SV, Structural Variations since 1936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187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‘</a:t>
            </a:r>
            <a:r>
              <a:rPr lang="fr-FR" sz="2800" strike="noStrike">
                <a:solidFill>
                  <a:srgbClr val="000000"/>
                </a:solidFill>
                <a:latin typeface="Calibri"/>
              </a:rPr>
              <a:t>Range of usability’ of technologies</a:t>
            </a:r>
            <a:endParaRPr/>
          </a:p>
        </p:txBody>
      </p:sp>
      <p:pic>
        <p:nvPicPr>
          <p:cNvPr id="278" name="Image 4" descr=""/>
          <p:cNvPicPr/>
          <p:nvPr/>
        </p:nvPicPr>
        <p:blipFill>
          <a:blip r:embed="rId1"/>
          <a:srcRect l="31338" t="27013" r="24123" b="36491"/>
          <a:stretch/>
        </p:blipFill>
        <p:spPr>
          <a:xfrm>
            <a:off x="1475640" y="1989000"/>
            <a:ext cx="6346080" cy="3096000"/>
          </a:xfrm>
          <a:prstGeom prst="rect">
            <a:avLst/>
          </a:prstGeom>
          <a:ln>
            <a:noFill/>
          </a:ln>
        </p:spPr>
      </p:pic>
      <p:sp>
        <p:nvSpPr>
          <p:cNvPr id="279" name="CustomShape 2"/>
          <p:cNvSpPr/>
          <p:nvPr/>
        </p:nvSpPr>
        <p:spPr>
          <a:xfrm>
            <a:off x="436680" y="1268640"/>
            <a:ext cx="1512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Size limit</a:t>
            </a:r>
            <a:endParaRPr/>
          </a:p>
        </p:txBody>
      </p:sp>
      <p:sp>
        <p:nvSpPr>
          <p:cNvPr id="280" name="CustomShape 3"/>
          <p:cNvSpPr/>
          <p:nvPr/>
        </p:nvSpPr>
        <p:spPr>
          <a:xfrm>
            <a:off x="396720" y="5733360"/>
            <a:ext cx="192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SV type limit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 1" descr=""/>
          <p:cNvPicPr/>
          <p:nvPr/>
        </p:nvPicPr>
        <p:blipFill>
          <a:blip r:embed="rId1"/>
          <a:srcRect l="21580" t="20328" r="18997" b="10528"/>
          <a:stretch/>
        </p:blipFill>
        <p:spPr>
          <a:xfrm>
            <a:off x="899640" y="476640"/>
            <a:ext cx="7794360" cy="540036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187640" y="-171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SV detection with NGS data</a:t>
            </a:r>
            <a:endParaRPr/>
          </a:p>
        </p:txBody>
      </p:sp>
      <p:pic>
        <p:nvPicPr>
          <p:cNvPr id="283" name="Image 2" descr=""/>
          <p:cNvPicPr/>
          <p:nvPr/>
        </p:nvPicPr>
        <p:blipFill>
          <a:blip r:embed="rId1"/>
          <a:srcRect l="16788" t="25572" r="16544" b="6546"/>
          <a:stretch/>
        </p:blipFill>
        <p:spPr>
          <a:xfrm>
            <a:off x="251640" y="1052640"/>
            <a:ext cx="8670240" cy="52563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1907640" y="1700640"/>
            <a:ext cx="6768360" cy="1730880"/>
          </a:xfrm>
          <a:prstGeom prst="rect">
            <a:avLst/>
          </a:prstGeom>
          <a:solidFill>
            <a:srgbClr val="e7e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5" name="Picture 7" descr=""/>
          <p:cNvPicPr/>
          <p:nvPr/>
        </p:nvPicPr>
        <p:blipFill>
          <a:blip r:embed="rId1"/>
          <a:srcRect l="10276" t="20290" r="-26135" b="65271"/>
          <a:stretch/>
        </p:blipFill>
        <p:spPr>
          <a:xfrm>
            <a:off x="7151760" y="1703160"/>
            <a:ext cx="1524240" cy="1262520"/>
          </a:xfrm>
          <a:prstGeom prst="rect">
            <a:avLst/>
          </a:prstGeom>
          <a:ln>
            <a:noFill/>
          </a:ln>
        </p:spPr>
      </p:pic>
      <p:pic>
        <p:nvPicPr>
          <p:cNvPr id="286" name="Picture 7" descr=""/>
          <p:cNvPicPr/>
          <p:nvPr/>
        </p:nvPicPr>
        <p:blipFill>
          <a:blip r:embed="rId2"/>
          <a:srcRect l="18565" t="20290" r="19461" b="66689"/>
          <a:stretch/>
        </p:blipFill>
        <p:spPr>
          <a:xfrm>
            <a:off x="1907640" y="1700640"/>
            <a:ext cx="1760400" cy="1138320"/>
          </a:xfrm>
          <a:prstGeom prst="rect">
            <a:avLst/>
          </a:prstGeom>
          <a:ln>
            <a:noFill/>
          </a:ln>
        </p:spPr>
      </p:pic>
      <p:pic>
        <p:nvPicPr>
          <p:cNvPr id="287" name="Picture 7" descr=""/>
          <p:cNvPicPr/>
          <p:nvPr/>
        </p:nvPicPr>
        <p:blipFill>
          <a:blip r:embed="rId3"/>
          <a:srcRect l="27037" t="20290" r="12014" b="65246"/>
          <a:stretch/>
        </p:blipFill>
        <p:spPr>
          <a:xfrm>
            <a:off x="5601240" y="1700640"/>
            <a:ext cx="1507320" cy="1264680"/>
          </a:xfrm>
          <a:prstGeom prst="rect">
            <a:avLst/>
          </a:prstGeom>
          <a:ln>
            <a:noFill/>
          </a:ln>
        </p:spPr>
      </p:pic>
      <p:pic>
        <p:nvPicPr>
          <p:cNvPr id="288" name="Picture 7" descr=""/>
          <p:cNvPicPr/>
          <p:nvPr/>
        </p:nvPicPr>
        <p:blipFill>
          <a:blip r:embed="rId4"/>
          <a:srcRect l="-19780" t="20359" r="2614" b="59871"/>
          <a:stretch/>
        </p:blipFill>
        <p:spPr>
          <a:xfrm>
            <a:off x="3711240" y="1703160"/>
            <a:ext cx="1846440" cy="1728720"/>
          </a:xfrm>
          <a:prstGeom prst="rect">
            <a:avLst/>
          </a:prstGeom>
          <a:ln>
            <a:noFill/>
          </a:ln>
        </p:spPr>
      </p:pic>
      <p:sp>
        <p:nvSpPr>
          <p:cNvPr id="289" name="CustomShape 2"/>
          <p:cNvSpPr/>
          <p:nvPr/>
        </p:nvSpPr>
        <p:spPr>
          <a:xfrm>
            <a:off x="683640" y="3432240"/>
            <a:ext cx="1223640" cy="28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Breakpoints res.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SV size range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CNV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Balanced SV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FDR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Missing rate</a:t>
            </a:r>
            <a:endParaRPr/>
          </a:p>
        </p:txBody>
      </p:sp>
      <p:sp>
        <p:nvSpPr>
          <p:cNvPr id="290" name="CustomShape 3"/>
          <p:cNvSpPr/>
          <p:nvPr/>
        </p:nvSpPr>
        <p:spPr>
          <a:xfrm>
            <a:off x="7452360" y="3432240"/>
            <a:ext cx="1367640" cy="209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&gt;100 bp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&gt; Insert Size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Yes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Yes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Variable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Variable</a:t>
            </a:r>
            <a:endParaRPr/>
          </a:p>
        </p:txBody>
      </p:sp>
      <p:sp>
        <p:nvSpPr>
          <p:cNvPr id="291" name="CustomShape 4"/>
          <p:cNvSpPr/>
          <p:nvPr/>
        </p:nvSpPr>
        <p:spPr>
          <a:xfrm>
            <a:off x="6831720" y="3224520"/>
            <a:ext cx="18442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800" strike="noStrike">
                <a:solidFill>
                  <a:srgbClr val="000000"/>
                </a:solidFill>
                <a:latin typeface="Calibri"/>
              </a:rPr>
              <a:t>Quinlan &amp; Hall 2011 Trends in Genetics</a:t>
            </a:r>
            <a:endParaRPr/>
          </a:p>
        </p:txBody>
      </p:sp>
      <p:sp>
        <p:nvSpPr>
          <p:cNvPr id="292" name="CustomShape 5"/>
          <p:cNvSpPr/>
          <p:nvPr/>
        </p:nvSpPr>
        <p:spPr>
          <a:xfrm>
            <a:off x="6831720" y="6248880"/>
            <a:ext cx="184428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800" strike="noStrike">
                <a:solidFill>
                  <a:srgbClr val="000000"/>
                </a:solidFill>
                <a:latin typeface="Calibri"/>
              </a:rPr>
              <a:t>LI 2011 Nature</a:t>
            </a:r>
            <a:endParaRPr/>
          </a:p>
        </p:txBody>
      </p:sp>
      <p:sp>
        <p:nvSpPr>
          <p:cNvPr id="293" name="CustomShape 6"/>
          <p:cNvSpPr/>
          <p:nvPr/>
        </p:nvSpPr>
        <p:spPr>
          <a:xfrm>
            <a:off x="4212000" y="3432240"/>
            <a:ext cx="1223640" cy="209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1 bp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1 bp–50 kbp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Yes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Yes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&gt;10%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&gt;25%</a:t>
            </a:r>
            <a:endParaRPr/>
          </a:p>
        </p:txBody>
      </p:sp>
      <p:sp>
        <p:nvSpPr>
          <p:cNvPr id="294" name="CustomShape 7"/>
          <p:cNvSpPr/>
          <p:nvPr/>
        </p:nvSpPr>
        <p:spPr>
          <a:xfrm>
            <a:off x="2339640" y="3432240"/>
            <a:ext cx="1223640" cy="209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1-10 bp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&gt;10 bp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Yes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No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High?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High?</a:t>
            </a:r>
            <a:endParaRPr/>
          </a:p>
        </p:txBody>
      </p:sp>
      <p:sp>
        <p:nvSpPr>
          <p:cNvPr id="295" name="CustomShape 8"/>
          <p:cNvSpPr/>
          <p:nvPr/>
        </p:nvSpPr>
        <p:spPr>
          <a:xfrm>
            <a:off x="6012000" y="3432240"/>
            <a:ext cx="1223640" cy="209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1 bp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&gt;1 bp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Yes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Yes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low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High?</a:t>
            </a:r>
            <a:endParaRPr/>
          </a:p>
        </p:txBody>
      </p:sp>
      <p:sp>
        <p:nvSpPr>
          <p:cNvPr id="296" name="Line 9"/>
          <p:cNvSpPr/>
          <p:nvPr/>
        </p:nvSpPr>
        <p:spPr>
          <a:xfrm>
            <a:off x="755280" y="3727800"/>
            <a:ext cx="756108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297" name="Line 10"/>
          <p:cNvSpPr/>
          <p:nvPr/>
        </p:nvSpPr>
        <p:spPr>
          <a:xfrm>
            <a:off x="755280" y="4131720"/>
            <a:ext cx="756108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298" name="Line 11"/>
          <p:cNvSpPr/>
          <p:nvPr/>
        </p:nvSpPr>
        <p:spPr>
          <a:xfrm>
            <a:off x="755280" y="4493880"/>
            <a:ext cx="756108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299" name="Line 12"/>
          <p:cNvSpPr/>
          <p:nvPr/>
        </p:nvSpPr>
        <p:spPr>
          <a:xfrm>
            <a:off x="755280" y="4880160"/>
            <a:ext cx="756108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300" name="Line 13"/>
          <p:cNvSpPr/>
          <p:nvPr/>
        </p:nvSpPr>
        <p:spPr>
          <a:xfrm>
            <a:off x="755280" y="5209560"/>
            <a:ext cx="756108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301" name="TextShape 14"/>
          <p:cNvSpPr txBox="1"/>
          <p:nvPr/>
        </p:nvSpPr>
        <p:spPr>
          <a:xfrm>
            <a:off x="1187640" y="-171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How to detect SV with NGS data ?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827640" y="206100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Read pairs: 2 types of Illumina genomic DNA libraries</a:t>
            </a:r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2996280" y="4077000"/>
            <a:ext cx="297468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1) Illumina Paired-End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2) Illumina Mate-Pair</a:t>
            </a:r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1) Illumina Paired-End</a:t>
            </a:r>
            <a:endParaRPr/>
          </a:p>
        </p:txBody>
      </p:sp>
      <p:pic>
        <p:nvPicPr>
          <p:cNvPr id="305" name="Picture 4" descr=""/>
          <p:cNvPicPr/>
          <p:nvPr/>
        </p:nvPicPr>
        <p:blipFill>
          <a:blip r:embed="rId1"/>
          <a:stretch/>
        </p:blipFill>
        <p:spPr>
          <a:xfrm>
            <a:off x="2266560" y="926640"/>
            <a:ext cx="4268520" cy="5394240"/>
          </a:xfrm>
          <a:prstGeom prst="rect">
            <a:avLst/>
          </a:prstGeom>
          <a:ln>
            <a:noFill/>
          </a:ln>
        </p:spPr>
      </p:pic>
      <p:pic>
        <p:nvPicPr>
          <p:cNvPr id="306" name="Image 4" descr=""/>
          <p:cNvPicPr/>
          <p:nvPr/>
        </p:nvPicPr>
        <p:blipFill>
          <a:blip r:embed="rId2"/>
          <a:srcRect l="26752" t="33475" r="42370" b="32271"/>
          <a:stretch/>
        </p:blipFill>
        <p:spPr>
          <a:xfrm>
            <a:off x="1203120" y="926640"/>
            <a:ext cx="2021040" cy="1334880"/>
          </a:xfrm>
          <a:prstGeom prst="rect">
            <a:avLst/>
          </a:prstGeom>
          <a:ln>
            <a:noFill/>
          </a:ln>
        </p:spPr>
      </p:pic>
      <p:pic>
        <p:nvPicPr>
          <p:cNvPr id="307" name="Picture 4" descr=""/>
          <p:cNvPicPr/>
          <p:nvPr/>
        </p:nvPicPr>
        <p:blipFill>
          <a:blip r:embed="rId3"/>
          <a:stretch/>
        </p:blipFill>
        <p:spPr>
          <a:xfrm>
            <a:off x="5218920" y="5513040"/>
            <a:ext cx="1530000" cy="101988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2555640" y="5013000"/>
            <a:ext cx="1367640" cy="36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3"/>
          <p:cNvSpPr/>
          <p:nvPr/>
        </p:nvSpPr>
        <p:spPr>
          <a:xfrm flipH="1">
            <a:off x="5075280" y="5013000"/>
            <a:ext cx="1367640" cy="360"/>
          </a:xfrm>
          <a:prstGeom prst="straightConnector1">
            <a:avLst/>
          </a:pr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043640" y="3069000"/>
            <a:ext cx="763236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AutoNum type="romanLcParenR"/>
            </a:pPr>
            <a:r>
              <a:rPr lang="fr-FR" sz="2400" strike="noStrike">
                <a:solidFill>
                  <a:srgbClr val="000000"/>
                </a:solidFill>
                <a:latin typeface="Calibri"/>
              </a:rPr>
              <a:t>Structural variations (SV)</a:t>
            </a:r>
            <a:endParaRPr/>
          </a:p>
          <a:p>
            <a:pPr>
              <a:lnSpc>
                <a:spcPct val="100000"/>
              </a:lnSpc>
            </a:pPr>
            <a:r>
              <a:rPr lang="fr-FR" sz="2400" strike="noStrike">
                <a:solidFill>
                  <a:srgbClr val="000000"/>
                </a:solidFill>
                <a:latin typeface="Calibri"/>
              </a:rPr>
              <a:t>(ii)  SV detection technologies </a:t>
            </a:r>
            <a:endParaRPr/>
          </a:p>
          <a:p>
            <a:pPr>
              <a:lnSpc>
                <a:spcPct val="100000"/>
              </a:lnSpc>
            </a:pPr>
            <a:r>
              <a:rPr lang="fr-FR" sz="2400" strike="noStrike">
                <a:solidFill>
                  <a:srgbClr val="000000"/>
                </a:solidFill>
                <a:latin typeface="Calibri"/>
              </a:rPr>
              <a:t>(iii) Read pairs: 2 types of Illumina genomic DNA libraries</a:t>
            </a:r>
            <a:endParaRPr/>
          </a:p>
          <a:p>
            <a:pPr>
              <a:lnSpc>
                <a:spcPct val="100000"/>
              </a:lnSpc>
            </a:pPr>
            <a:r>
              <a:rPr lang="fr-FR" sz="2400" strike="noStrike">
                <a:solidFill>
                  <a:srgbClr val="000000"/>
                </a:solidFill>
                <a:latin typeface="Calibri"/>
              </a:rPr>
              <a:t>(iv) SV detection using Read pairs</a:t>
            </a:r>
            <a:endParaRPr/>
          </a:p>
          <a:p>
            <a:pPr>
              <a:lnSpc>
                <a:spcPct val="100000"/>
              </a:lnSpc>
            </a:pPr>
            <a:r>
              <a:rPr lang="fr-FR" sz="2400" strike="noStrike">
                <a:solidFill>
                  <a:srgbClr val="000000"/>
                </a:solidFill>
                <a:latin typeface="Calibri"/>
              </a:rPr>
              <a:t>(v)  Polymorphic SV Structural Variations (SV)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395640" y="-99360"/>
            <a:ext cx="84034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outline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2) Illumina Mate-Pair</a:t>
            </a:r>
            <a:endParaRPr/>
          </a:p>
        </p:txBody>
      </p:sp>
      <p:pic>
        <p:nvPicPr>
          <p:cNvPr id="311" name="Picture 2" descr=""/>
          <p:cNvPicPr/>
          <p:nvPr/>
        </p:nvPicPr>
        <p:blipFill>
          <a:blip r:embed="rId1"/>
          <a:stretch/>
        </p:blipFill>
        <p:spPr>
          <a:xfrm>
            <a:off x="2915640" y="908640"/>
            <a:ext cx="3600000" cy="560304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Illumina Paired end vs Mate-Pair </a:t>
            </a:r>
            <a:endParaRPr/>
          </a:p>
        </p:txBody>
      </p:sp>
      <p:pic>
        <p:nvPicPr>
          <p:cNvPr id="313" name="Picture 2" descr=""/>
          <p:cNvPicPr/>
          <p:nvPr/>
        </p:nvPicPr>
        <p:blipFill>
          <a:blip r:embed="rId1"/>
          <a:stretch/>
        </p:blipFill>
        <p:spPr>
          <a:xfrm>
            <a:off x="1387440" y="1917000"/>
            <a:ext cx="6667200" cy="2857320"/>
          </a:xfrm>
          <a:prstGeom prst="rect">
            <a:avLst/>
          </a:prstGeom>
          <a:ln>
            <a:noFill/>
          </a:ln>
        </p:spPr>
      </p:pic>
      <p:sp>
        <p:nvSpPr>
          <p:cNvPr id="314" name="CustomShape 2"/>
          <p:cNvSpPr/>
          <p:nvPr/>
        </p:nvSpPr>
        <p:spPr>
          <a:xfrm>
            <a:off x="2047680" y="5661360"/>
            <a:ext cx="5400360" cy="710640"/>
          </a:xfrm>
          <a:prstGeom prst="rect">
            <a:avLst/>
          </a:prstGeom>
          <a:noFill/>
          <a:ln w="324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7030a0"/>
                </a:solidFill>
                <a:latin typeface="Calibri"/>
              </a:rPr>
              <a:t>(MP allows a better genome assembly than PE)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7030a0"/>
                </a:solidFill>
                <a:latin typeface="Calibri"/>
              </a:rPr>
              <a:t>MP allows to detect SV that involve repeated elements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2" descr=""/>
          <p:cNvPicPr/>
          <p:nvPr/>
        </p:nvPicPr>
        <p:blipFill>
          <a:blip r:embed="rId1"/>
          <a:stretch/>
        </p:blipFill>
        <p:spPr>
          <a:xfrm>
            <a:off x="1187640" y="1284120"/>
            <a:ext cx="6669720" cy="1766520"/>
          </a:xfrm>
          <a:prstGeom prst="rect">
            <a:avLst/>
          </a:prstGeom>
          <a:ln>
            <a:noFill/>
          </a:ln>
        </p:spPr>
      </p:pic>
      <p:sp>
        <p:nvSpPr>
          <p:cNvPr id="316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Illumina Paired end vs Mate-Pair</a:t>
            </a:r>
            <a:endParaRPr/>
          </a:p>
        </p:txBody>
      </p:sp>
      <p:sp>
        <p:nvSpPr>
          <p:cNvPr id="317" name="CustomShape 2"/>
          <p:cNvSpPr/>
          <p:nvPr/>
        </p:nvSpPr>
        <p:spPr>
          <a:xfrm>
            <a:off x="1977840" y="3564720"/>
            <a:ext cx="4333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Insert-size distribution of 100,000  read-pairs</a:t>
            </a:r>
            <a:endParaRPr/>
          </a:p>
        </p:txBody>
      </p:sp>
      <p:pic>
        <p:nvPicPr>
          <p:cNvPr id="318" name="Picture 3" descr=""/>
          <p:cNvPicPr/>
          <p:nvPr/>
        </p:nvPicPr>
        <p:blipFill>
          <a:blip r:embed="rId2"/>
          <a:srcRect l="11109" t="13540" r="68140" b="8489"/>
          <a:stretch/>
        </p:blipFill>
        <p:spPr>
          <a:xfrm>
            <a:off x="2146680" y="3795480"/>
            <a:ext cx="1001160" cy="2399400"/>
          </a:xfrm>
          <a:prstGeom prst="rect">
            <a:avLst/>
          </a:prstGeom>
          <a:ln>
            <a:noFill/>
          </a:ln>
        </p:spPr>
      </p:pic>
      <p:pic>
        <p:nvPicPr>
          <p:cNvPr id="319" name="Picture 3" descr=""/>
          <p:cNvPicPr/>
          <p:nvPr/>
        </p:nvPicPr>
        <p:blipFill>
          <a:blip r:embed="rId3"/>
          <a:srcRect l="29227" t="13540" r="37667" b="8489"/>
          <a:stretch/>
        </p:blipFill>
        <p:spPr>
          <a:xfrm>
            <a:off x="4522680" y="3795480"/>
            <a:ext cx="1597680" cy="2399400"/>
          </a:xfrm>
          <a:prstGeom prst="rect">
            <a:avLst/>
          </a:prstGeom>
          <a:ln>
            <a:noFill/>
          </a:ln>
        </p:spPr>
      </p:pic>
      <p:sp>
        <p:nvSpPr>
          <p:cNvPr id="320" name="Line 3"/>
          <p:cNvSpPr/>
          <p:nvPr/>
        </p:nvSpPr>
        <p:spPr>
          <a:xfrm>
            <a:off x="3104640" y="5861520"/>
            <a:ext cx="1518840" cy="0"/>
          </a:xfrm>
          <a:prstGeom prst="line">
            <a:avLst/>
          </a:prstGeom>
          <a:ln w="12600">
            <a:solidFill>
              <a:schemeClr val="tx1">
                <a:lumMod val="85000"/>
                <a:lumOff val="15000"/>
              </a:schemeClr>
            </a:solidFill>
            <a:round/>
          </a:ln>
        </p:spPr>
      </p:sp>
      <p:sp>
        <p:nvSpPr>
          <p:cNvPr id="321" name="Line 4"/>
          <p:cNvSpPr/>
          <p:nvPr/>
        </p:nvSpPr>
        <p:spPr>
          <a:xfrm>
            <a:off x="3104640" y="5762520"/>
            <a:ext cx="1518840" cy="0"/>
          </a:xfrm>
          <a:prstGeom prst="line">
            <a:avLst/>
          </a:prstGeom>
          <a:ln w="19080">
            <a:solidFill>
              <a:schemeClr val="tx1">
                <a:lumMod val="85000"/>
                <a:lumOff val="15000"/>
              </a:schemeClr>
            </a:solidFill>
            <a:round/>
          </a:ln>
        </p:spPr>
      </p:sp>
      <p:sp>
        <p:nvSpPr>
          <p:cNvPr id="322" name="CustomShape 5"/>
          <p:cNvSpPr/>
          <p:nvPr/>
        </p:nvSpPr>
        <p:spPr>
          <a:xfrm>
            <a:off x="3690000" y="5692320"/>
            <a:ext cx="55080" cy="215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6"/>
          <p:cNvSpPr/>
          <p:nvPr/>
        </p:nvSpPr>
        <p:spPr>
          <a:xfrm>
            <a:off x="3662640" y="5836320"/>
            <a:ext cx="45360" cy="215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Line 7"/>
          <p:cNvSpPr/>
          <p:nvPr/>
        </p:nvSpPr>
        <p:spPr>
          <a:xfrm flipH="1">
            <a:off x="3655440" y="5691960"/>
            <a:ext cx="60120" cy="2160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325" name="Line 8"/>
          <p:cNvSpPr/>
          <p:nvPr/>
        </p:nvSpPr>
        <p:spPr>
          <a:xfrm flipH="1">
            <a:off x="3708720" y="5691960"/>
            <a:ext cx="60120" cy="2160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326" name="CustomShape 9"/>
          <p:cNvSpPr/>
          <p:nvPr/>
        </p:nvSpPr>
        <p:spPr>
          <a:xfrm>
            <a:off x="2968560" y="6105960"/>
            <a:ext cx="21009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Insert-size (bp)</a:t>
            </a:r>
            <a:endParaRPr/>
          </a:p>
        </p:txBody>
      </p:sp>
      <p:sp>
        <p:nvSpPr>
          <p:cNvPr id="327" name="CustomShape 10"/>
          <p:cNvSpPr/>
          <p:nvPr/>
        </p:nvSpPr>
        <p:spPr>
          <a:xfrm>
            <a:off x="4522680" y="5952240"/>
            <a:ext cx="617040" cy="515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400" strike="noStrike">
                <a:solidFill>
                  <a:srgbClr val="000000"/>
                </a:solidFill>
                <a:latin typeface="Calibri"/>
              </a:rPr>
              <a:t>5,000</a:t>
            </a:r>
            <a:endParaRPr/>
          </a:p>
        </p:txBody>
      </p:sp>
      <p:pic>
        <p:nvPicPr>
          <p:cNvPr id="328" name="Image 95" descr=""/>
          <p:cNvPicPr/>
          <p:nvPr/>
        </p:nvPicPr>
        <p:blipFill>
          <a:blip r:embed="rId4"/>
          <a:srcRect l="26752" t="33475" r="42370" b="32271"/>
          <a:stretch/>
        </p:blipFill>
        <p:spPr>
          <a:xfrm>
            <a:off x="6653520" y="4221000"/>
            <a:ext cx="2021040" cy="1334880"/>
          </a:xfrm>
          <a:prstGeom prst="rect">
            <a:avLst/>
          </a:prstGeom>
          <a:ln>
            <a:noFill/>
          </a:ln>
        </p:spPr>
      </p:pic>
      <p:sp>
        <p:nvSpPr>
          <p:cNvPr id="329" name="CustomShape 11"/>
          <p:cNvSpPr/>
          <p:nvPr/>
        </p:nvSpPr>
        <p:spPr>
          <a:xfrm>
            <a:off x="3341160" y="1291680"/>
            <a:ext cx="20836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Arial"/>
              </a:rPr>
              <a:t>(or much less…)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Illumina Paired end vs Mate-Pair</a:t>
            </a:r>
            <a:endParaRPr/>
          </a:p>
        </p:txBody>
      </p:sp>
      <p:pic>
        <p:nvPicPr>
          <p:cNvPr id="331" name="Picture 2" descr=""/>
          <p:cNvPicPr/>
          <p:nvPr/>
        </p:nvPicPr>
        <p:blipFill>
          <a:blip r:embed="rId1"/>
          <a:srcRect l="1694" t="10525" r="0" b="32378"/>
          <a:stretch/>
        </p:blipFill>
        <p:spPr>
          <a:xfrm>
            <a:off x="0" y="1700640"/>
            <a:ext cx="9112680" cy="325188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755640" y="213300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3200" strike="noStrike">
                <a:solidFill>
                  <a:srgbClr val="000000"/>
                </a:solidFill>
                <a:latin typeface="Calibri"/>
              </a:rPr>
              <a:t>SV detection with Read pairs</a:t>
            </a:r>
            <a:endParaRPr/>
          </a:p>
        </p:txBody>
      </p:sp>
      <p:sp>
        <p:nvSpPr>
          <p:cNvPr id="333" name="CustomShape 2"/>
          <p:cNvSpPr/>
          <p:nvPr/>
        </p:nvSpPr>
        <p:spPr>
          <a:xfrm>
            <a:off x="2555640" y="4221000"/>
            <a:ext cx="433692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  <a:buFont typeface="StarSymbol"/>
              <a:buAutoNum type="arabicParenR"/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trim the data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arenR"/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align data to reference genome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arenR"/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remove PCR duplicates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arenR"/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SV calling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Trim the data</a:t>
            </a:r>
            <a:endParaRPr/>
          </a:p>
        </p:txBody>
      </p:sp>
      <p:pic>
        <p:nvPicPr>
          <p:cNvPr id="335" name="Picture 2" descr=""/>
          <p:cNvPicPr/>
          <p:nvPr/>
        </p:nvPicPr>
        <p:blipFill>
          <a:blip r:embed="rId1"/>
          <a:stretch/>
        </p:blipFill>
        <p:spPr>
          <a:xfrm>
            <a:off x="989640" y="1268640"/>
            <a:ext cx="7295040" cy="5346000"/>
          </a:xfrm>
          <a:prstGeom prst="rect">
            <a:avLst/>
          </a:prstGeom>
          <a:ln>
            <a:noFill/>
          </a:ln>
        </p:spPr>
      </p:pic>
      <p:sp>
        <p:nvSpPr>
          <p:cNvPr id="336" name="CustomShape 2"/>
          <p:cNvSpPr/>
          <p:nvPr/>
        </p:nvSpPr>
        <p:spPr>
          <a:xfrm>
            <a:off x="383760" y="767160"/>
            <a:ext cx="433692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First criteria: Chargaff rule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Trim the data</a:t>
            </a:r>
            <a:endParaRPr/>
          </a:p>
        </p:txBody>
      </p:sp>
      <p:pic>
        <p:nvPicPr>
          <p:cNvPr id="338" name="Picture 2" descr=""/>
          <p:cNvPicPr/>
          <p:nvPr/>
        </p:nvPicPr>
        <p:blipFill>
          <a:blip r:embed="rId1"/>
          <a:stretch/>
        </p:blipFill>
        <p:spPr>
          <a:xfrm>
            <a:off x="989640" y="1268640"/>
            <a:ext cx="7295040" cy="534600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383760" y="767160"/>
            <a:ext cx="86522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First criteria : %A = %T and  %G = %C     on both DNA strands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Trim the data</a:t>
            </a:r>
            <a:endParaRPr/>
          </a:p>
        </p:txBody>
      </p:sp>
      <p:sp>
        <p:nvSpPr>
          <p:cNvPr id="341" name="CustomShape 2"/>
          <p:cNvSpPr/>
          <p:nvPr/>
        </p:nvSpPr>
        <p:spPr>
          <a:xfrm>
            <a:off x="383760" y="767160"/>
            <a:ext cx="77162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Second criteria: nucleotide quality</a:t>
            </a:r>
            <a:endParaRPr/>
          </a:p>
        </p:txBody>
      </p:sp>
      <p:pic>
        <p:nvPicPr>
          <p:cNvPr id="342" name="Picture 2" descr=""/>
          <p:cNvPicPr/>
          <p:nvPr/>
        </p:nvPicPr>
        <p:blipFill>
          <a:blip r:embed="rId1"/>
          <a:stretch/>
        </p:blipFill>
        <p:spPr>
          <a:xfrm>
            <a:off x="0" y="1580400"/>
            <a:ext cx="9153360" cy="3432240"/>
          </a:xfrm>
          <a:prstGeom prst="rect">
            <a:avLst/>
          </a:prstGeom>
          <a:ln>
            <a:noFill/>
          </a:ln>
        </p:spPr>
      </p:pic>
      <p:sp>
        <p:nvSpPr>
          <p:cNvPr id="343" name="CustomShape 3"/>
          <p:cNvSpPr/>
          <p:nvPr/>
        </p:nvSpPr>
        <p:spPr>
          <a:xfrm>
            <a:off x="1547640" y="5313240"/>
            <a:ext cx="15836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Bcbio-nextgen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Btrim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CANGS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Chipster</a:t>
            </a:r>
            <a:endParaRPr/>
          </a:p>
        </p:txBody>
      </p:sp>
      <p:sp>
        <p:nvSpPr>
          <p:cNvPr id="344" name="CustomShape 4"/>
          <p:cNvSpPr/>
          <p:nvPr/>
        </p:nvSpPr>
        <p:spPr>
          <a:xfrm>
            <a:off x="3276000" y="5313240"/>
            <a:ext cx="14832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Clean reads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ConDeTri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Ea-utils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0000"/>
                </a:solidFill>
                <a:latin typeface="Calibri"/>
              </a:rPr>
              <a:t>Fastx</a:t>
            </a:r>
            <a:endParaRPr/>
          </a:p>
        </p:txBody>
      </p:sp>
      <p:sp>
        <p:nvSpPr>
          <p:cNvPr id="345" name="CustomShape 5"/>
          <p:cNvSpPr/>
          <p:nvPr/>
        </p:nvSpPr>
        <p:spPr>
          <a:xfrm>
            <a:off x="4759560" y="5313240"/>
            <a:ext cx="12520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Flexbar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PRINSEQ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Reaper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SeqTrim</a:t>
            </a:r>
            <a:endParaRPr/>
          </a:p>
        </p:txBody>
      </p:sp>
      <p:sp>
        <p:nvSpPr>
          <p:cNvPr id="346" name="CustomShape 6"/>
          <p:cNvSpPr/>
          <p:nvPr/>
        </p:nvSpPr>
        <p:spPr>
          <a:xfrm>
            <a:off x="6300360" y="5313240"/>
            <a:ext cx="1709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Skewer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SolexaQA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TagCleaner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0000"/>
                </a:solidFill>
                <a:latin typeface="Calibri"/>
              </a:rPr>
              <a:t>Trimmomatic</a:t>
            </a:r>
            <a:endParaRPr/>
          </a:p>
        </p:txBody>
      </p:sp>
      <p:sp>
        <p:nvSpPr>
          <p:cNvPr id="347" name="CustomShape 7"/>
          <p:cNvSpPr/>
          <p:nvPr/>
        </p:nvSpPr>
        <p:spPr>
          <a:xfrm>
            <a:off x="1559880" y="5003640"/>
            <a:ext cx="18115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 u="sng">
                <a:solidFill>
                  <a:srgbClr val="000000"/>
                </a:solidFill>
                <a:latin typeface="Calibri"/>
              </a:rPr>
              <a:t>Trimming tools</a:t>
            </a:r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Align the data to reference genome</a:t>
            </a:r>
            <a:endParaRPr/>
          </a:p>
        </p:txBody>
      </p:sp>
      <p:pic>
        <p:nvPicPr>
          <p:cNvPr id="349" name="Image 1" descr=""/>
          <p:cNvPicPr/>
          <p:nvPr/>
        </p:nvPicPr>
        <p:blipFill>
          <a:blip r:embed="rId1"/>
          <a:srcRect l="22637" t="31336" r="20832" b="11743"/>
          <a:stretch/>
        </p:blipFill>
        <p:spPr>
          <a:xfrm>
            <a:off x="683640" y="1340640"/>
            <a:ext cx="7642080" cy="458136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2" descr=""/>
          <p:cNvPicPr/>
          <p:nvPr/>
        </p:nvPicPr>
        <p:blipFill>
          <a:blip r:embed="rId1"/>
          <a:srcRect l="14548" t="0" r="4728" b="0"/>
          <a:stretch/>
        </p:blipFill>
        <p:spPr>
          <a:xfrm>
            <a:off x="-18720" y="1628640"/>
            <a:ext cx="9080280" cy="247608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Remove PCR duplicates</a:t>
            </a:r>
            <a:endParaRPr/>
          </a:p>
        </p:txBody>
      </p:sp>
      <p:pic>
        <p:nvPicPr>
          <p:cNvPr id="352" name="Picture 2" descr=""/>
          <p:cNvPicPr/>
          <p:nvPr/>
        </p:nvPicPr>
        <p:blipFill>
          <a:blip r:embed="rId2"/>
          <a:srcRect l="17749" t="76227" r="-36619" b="17308"/>
          <a:stretch/>
        </p:blipFill>
        <p:spPr>
          <a:xfrm>
            <a:off x="339120" y="3630600"/>
            <a:ext cx="567360" cy="159840"/>
          </a:xfrm>
          <a:prstGeom prst="rect">
            <a:avLst/>
          </a:prstGeom>
          <a:ln>
            <a:noFill/>
          </a:ln>
        </p:spPr>
      </p:pic>
      <p:pic>
        <p:nvPicPr>
          <p:cNvPr id="353" name="Picture 2" descr=""/>
          <p:cNvPicPr/>
          <p:nvPr/>
        </p:nvPicPr>
        <p:blipFill>
          <a:blip r:embed="rId3"/>
          <a:srcRect l="17749" t="76227" r="-36619" b="17308"/>
          <a:stretch/>
        </p:blipFill>
        <p:spPr>
          <a:xfrm>
            <a:off x="336600" y="3749400"/>
            <a:ext cx="567360" cy="159840"/>
          </a:xfrm>
          <a:prstGeom prst="rect">
            <a:avLst/>
          </a:prstGeom>
          <a:ln>
            <a:noFill/>
          </a:ln>
        </p:spPr>
      </p:pic>
      <p:pic>
        <p:nvPicPr>
          <p:cNvPr id="354" name="Picture 2" descr=""/>
          <p:cNvPicPr/>
          <p:nvPr/>
        </p:nvPicPr>
        <p:blipFill>
          <a:blip r:embed="rId4"/>
          <a:srcRect l="17749" t="76227" r="-36619" b="17308"/>
          <a:stretch/>
        </p:blipFill>
        <p:spPr>
          <a:xfrm>
            <a:off x="337680" y="3863520"/>
            <a:ext cx="567360" cy="159840"/>
          </a:xfrm>
          <a:prstGeom prst="rect">
            <a:avLst/>
          </a:prstGeom>
          <a:ln>
            <a:noFill/>
          </a:ln>
        </p:spPr>
      </p:pic>
      <p:sp>
        <p:nvSpPr>
          <p:cNvPr id="355" name="CustomShape 2"/>
          <p:cNvSpPr/>
          <p:nvPr/>
        </p:nvSpPr>
        <p:spPr>
          <a:xfrm>
            <a:off x="251640" y="3429000"/>
            <a:ext cx="719640" cy="676080"/>
          </a:xfrm>
          <a:prstGeom prst="rect">
            <a:avLst/>
          </a:prstGeom>
          <a:noFill/>
          <a:ln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3"/>
          <p:cNvSpPr/>
          <p:nvPr/>
        </p:nvSpPr>
        <p:spPr>
          <a:xfrm>
            <a:off x="2310120" y="5158800"/>
            <a:ext cx="478188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samtools rmdup (only intra-molecular duplicates)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0000"/>
                </a:solidFill>
                <a:latin typeface="Calibri"/>
              </a:rPr>
              <a:t>markduplicates.jar (picard tools)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FastUniq</a:t>
            </a:r>
            <a:endParaRPr/>
          </a:p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000000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2339640" y="4725000"/>
            <a:ext cx="3204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trike="noStrike">
                <a:solidFill>
                  <a:srgbClr val="7030a0"/>
                </a:solidFill>
                <a:latin typeface="Calibri"/>
              </a:rPr>
              <a:t>PCR duplicates annotation tools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 3" descr=""/>
          <p:cNvPicPr/>
          <p:nvPr/>
        </p:nvPicPr>
        <p:blipFill>
          <a:blip r:embed="rId1"/>
          <a:srcRect l="16597" t="33302" r="14947" b="1644"/>
          <a:stretch/>
        </p:blipFill>
        <p:spPr>
          <a:xfrm>
            <a:off x="251640" y="1628640"/>
            <a:ext cx="8893440" cy="5031720"/>
          </a:xfrm>
          <a:prstGeom prst="rect">
            <a:avLst/>
          </a:prstGeom>
          <a:ln>
            <a:noFill/>
          </a:ln>
        </p:spPr>
      </p:pic>
      <p:sp>
        <p:nvSpPr>
          <p:cNvPr id="131" name="CustomShape 1"/>
          <p:cNvSpPr/>
          <p:nvPr/>
        </p:nvSpPr>
        <p:spPr>
          <a:xfrm>
            <a:off x="107640" y="6551640"/>
            <a:ext cx="67186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100" strike="noStrike" baseline="30000">
                <a:solidFill>
                  <a:srgbClr val="000000"/>
                </a:solidFill>
                <a:latin typeface="Calibri"/>
              </a:rPr>
              <a:t>1</a:t>
            </a:r>
            <a:r>
              <a:rPr b="1" lang="fr-FR" sz="1100" strike="noStrike">
                <a:solidFill>
                  <a:srgbClr val="000000"/>
                </a:solidFill>
                <a:latin typeface="Calibri"/>
              </a:rPr>
              <a:t>Yes, the minimal size is arbitrary…</a:t>
            </a:r>
            <a:endParaRPr/>
          </a:p>
        </p:txBody>
      </p:sp>
      <p:sp>
        <p:nvSpPr>
          <p:cNvPr id="132" name="Line 2"/>
          <p:cNvSpPr/>
          <p:nvPr/>
        </p:nvSpPr>
        <p:spPr>
          <a:xfrm>
            <a:off x="251280" y="6551640"/>
            <a:ext cx="3960360" cy="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</p:sp>
      <p:sp>
        <p:nvSpPr>
          <p:cNvPr id="133" name="CustomShape 3"/>
          <p:cNvSpPr/>
          <p:nvPr/>
        </p:nvSpPr>
        <p:spPr>
          <a:xfrm>
            <a:off x="1833840" y="1628640"/>
            <a:ext cx="468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400" strike="noStrike" baseline="30000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134" name="TextShape 4"/>
          <p:cNvSpPr txBox="1"/>
          <p:nvPr/>
        </p:nvSpPr>
        <p:spPr>
          <a:xfrm>
            <a:off x="1187640" y="-99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Structural Variations (SV)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7020360" y="4149000"/>
            <a:ext cx="575640" cy="503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9" name="Image 10" descr=""/>
          <p:cNvPicPr/>
          <p:nvPr/>
        </p:nvPicPr>
        <p:blipFill>
          <a:blip r:embed="rId1"/>
          <a:srcRect l="17732" t="12444" r="40955" b="41759"/>
          <a:stretch/>
        </p:blipFill>
        <p:spPr>
          <a:xfrm>
            <a:off x="672840" y="692640"/>
            <a:ext cx="7776360" cy="5176440"/>
          </a:xfrm>
          <a:prstGeom prst="rect">
            <a:avLst/>
          </a:prstGeom>
          <a:ln>
            <a:noFill/>
          </a:ln>
        </p:spPr>
      </p:pic>
      <p:sp>
        <p:nvSpPr>
          <p:cNvPr id="360" name="CustomShape 2"/>
          <p:cNvSpPr/>
          <p:nvPr/>
        </p:nvSpPr>
        <p:spPr>
          <a:xfrm>
            <a:off x="672840" y="75708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3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SV signatures</a:t>
            </a:r>
            <a:endParaRPr/>
          </a:p>
        </p:txBody>
      </p:sp>
      <p:sp>
        <p:nvSpPr>
          <p:cNvPr id="362" name="CustomShape 4"/>
          <p:cNvSpPr/>
          <p:nvPr/>
        </p:nvSpPr>
        <p:spPr>
          <a:xfrm>
            <a:off x="755640" y="5886360"/>
            <a:ext cx="80643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000" strike="noStrike">
                <a:solidFill>
                  <a:srgbClr val="7030a0"/>
                </a:solidFill>
                <a:latin typeface="Calibri"/>
              </a:rPr>
              <a:t>SV have nearly identical signatures with MP and PE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SV signatures</a:t>
            </a:r>
            <a:endParaRPr/>
          </a:p>
        </p:txBody>
      </p:sp>
      <p:pic>
        <p:nvPicPr>
          <p:cNvPr id="364" name="Picture 2" descr=""/>
          <p:cNvPicPr/>
          <p:nvPr/>
        </p:nvPicPr>
        <p:blipFill>
          <a:blip r:embed="rId1"/>
          <a:srcRect l="18125" t="10525" r="2976" b="15427"/>
          <a:stretch/>
        </p:blipFill>
        <p:spPr>
          <a:xfrm>
            <a:off x="1934280" y="1306440"/>
            <a:ext cx="5573160" cy="421488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>
            <a:off x="1959840" y="1306440"/>
            <a:ext cx="575640" cy="503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3"/>
          <p:cNvSpPr/>
          <p:nvPr/>
        </p:nvSpPr>
        <p:spPr>
          <a:xfrm>
            <a:off x="2506320" y="6021360"/>
            <a:ext cx="37170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400" strike="noStrike">
                <a:solidFill>
                  <a:srgbClr val="000000"/>
                </a:solidFill>
                <a:latin typeface="Calibri"/>
              </a:rPr>
              <a:t>Gillet-Markowska,  2014, Bioinformatics</a:t>
            </a:r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020360" y="4149000"/>
            <a:ext cx="575640" cy="503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8" name="Image 10" descr=""/>
          <p:cNvPicPr/>
          <p:nvPr/>
        </p:nvPicPr>
        <p:blipFill>
          <a:blip r:embed="rId1"/>
          <a:srcRect l="17732" t="12444" r="19751" b="41759"/>
          <a:stretch/>
        </p:blipFill>
        <p:spPr>
          <a:xfrm>
            <a:off x="251640" y="1340640"/>
            <a:ext cx="8536680" cy="417600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251640" y="1392840"/>
            <a:ext cx="331560" cy="36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SV signatures</a:t>
            </a:r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020360" y="4149000"/>
            <a:ext cx="575640" cy="503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Image 10" descr=""/>
          <p:cNvPicPr/>
          <p:nvPr/>
        </p:nvPicPr>
        <p:blipFill>
          <a:blip r:embed="rId1"/>
          <a:srcRect l="17730" t="58236" r="16111" b="3050"/>
          <a:stretch/>
        </p:blipFill>
        <p:spPr>
          <a:xfrm>
            <a:off x="107640" y="1772640"/>
            <a:ext cx="8863920" cy="381600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SV signatures</a:t>
            </a:r>
            <a:endParaRPr/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187640" y="-171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Inter-tool variability is immense </a:t>
            </a:r>
            <a:endParaRPr/>
          </a:p>
        </p:txBody>
      </p:sp>
      <p:pic>
        <p:nvPicPr>
          <p:cNvPr id="375" name="Image 1" descr=""/>
          <p:cNvPicPr/>
          <p:nvPr/>
        </p:nvPicPr>
        <p:blipFill>
          <a:blip r:embed="rId1"/>
          <a:srcRect l="24581" t="10340" r="23055" b="3579"/>
          <a:stretch/>
        </p:blipFill>
        <p:spPr>
          <a:xfrm>
            <a:off x="2123640" y="1026720"/>
            <a:ext cx="5544360" cy="542664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187640" y="-171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Inter-tool variability is immense </a:t>
            </a:r>
            <a:endParaRPr/>
          </a:p>
        </p:txBody>
      </p:sp>
      <p:pic>
        <p:nvPicPr>
          <p:cNvPr id="377" name="Image 2" descr=""/>
          <p:cNvPicPr/>
          <p:nvPr/>
        </p:nvPicPr>
        <p:blipFill>
          <a:blip r:embed="rId1"/>
          <a:srcRect l="24442" t="13142" r="23333" b="3345"/>
          <a:stretch/>
        </p:blipFill>
        <p:spPr>
          <a:xfrm>
            <a:off x="2051640" y="1052640"/>
            <a:ext cx="5318280" cy="506376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1187640" y="-171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Inter-tool variability is immense </a:t>
            </a:r>
            <a:endParaRPr/>
          </a:p>
        </p:txBody>
      </p:sp>
      <p:pic>
        <p:nvPicPr>
          <p:cNvPr id="379" name="Image 2" descr=""/>
          <p:cNvPicPr/>
          <p:nvPr/>
        </p:nvPicPr>
        <p:blipFill>
          <a:blip r:embed="rId1"/>
          <a:srcRect l="29792" t="21540" r="25049" b="6690"/>
          <a:stretch/>
        </p:blipFill>
        <p:spPr>
          <a:xfrm>
            <a:off x="194400" y="1503720"/>
            <a:ext cx="4280400" cy="4084920"/>
          </a:xfrm>
          <a:prstGeom prst="rect">
            <a:avLst/>
          </a:prstGeom>
          <a:ln>
            <a:noFill/>
          </a:ln>
        </p:spPr>
      </p:pic>
      <p:pic>
        <p:nvPicPr>
          <p:cNvPr id="380" name="Image 6" descr=""/>
          <p:cNvPicPr/>
          <p:nvPr/>
        </p:nvPicPr>
        <p:blipFill>
          <a:blip r:embed="rId2"/>
          <a:srcRect l="25978" t="19736" r="21648" b="4804"/>
          <a:stretch/>
        </p:blipFill>
        <p:spPr>
          <a:xfrm>
            <a:off x="4394520" y="1419120"/>
            <a:ext cx="4569480" cy="395352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6907320" y="6607440"/>
            <a:ext cx="242748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Adapted from ICGC-TCGA challenge</a:t>
            </a:r>
            <a:endParaRPr/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1187640" y="-171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Inter-tool variability is immense </a:t>
            </a:r>
            <a:endParaRPr/>
          </a:p>
        </p:txBody>
      </p:sp>
      <p:pic>
        <p:nvPicPr>
          <p:cNvPr id="383" name="Image 1" descr=""/>
          <p:cNvPicPr/>
          <p:nvPr/>
        </p:nvPicPr>
        <p:blipFill>
          <a:blip r:embed="rId1"/>
          <a:srcRect l="0" t="3809" r="0" b="0"/>
          <a:stretch/>
        </p:blipFill>
        <p:spPr>
          <a:xfrm>
            <a:off x="0" y="914400"/>
            <a:ext cx="9143640" cy="523656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1043640" y="249300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SV examples</a:t>
            </a:r>
            <a:endParaRPr/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-180360" y="4479480"/>
            <a:ext cx="8950320" cy="16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6" name="Image 4" descr=""/>
          <p:cNvPicPr/>
          <p:nvPr/>
        </p:nvPicPr>
        <p:blipFill>
          <a:blip r:embed="rId1"/>
          <a:srcRect l="16924" t="12066" r="14027" b="6748"/>
          <a:stretch/>
        </p:blipFill>
        <p:spPr>
          <a:xfrm>
            <a:off x="1065600" y="848160"/>
            <a:ext cx="7632360" cy="5388480"/>
          </a:xfrm>
          <a:prstGeom prst="rect">
            <a:avLst/>
          </a:prstGeom>
          <a:ln>
            <a:noFill/>
          </a:ln>
        </p:spPr>
      </p:pic>
      <p:sp>
        <p:nvSpPr>
          <p:cNvPr id="387" name="CustomShape 2"/>
          <p:cNvSpPr/>
          <p:nvPr/>
        </p:nvSpPr>
        <p:spPr>
          <a:xfrm>
            <a:off x="3369600" y="6237360"/>
            <a:ext cx="278928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 sz="800" strike="noStrike">
                <a:solidFill>
                  <a:srgbClr val="000000"/>
                </a:solidFill>
                <a:latin typeface="Calibri"/>
              </a:rPr>
              <a:t>Korbel et al, Science 2007</a:t>
            </a:r>
            <a:endParaRPr/>
          </a:p>
        </p:txBody>
      </p:sp>
      <p:sp>
        <p:nvSpPr>
          <p:cNvPr id="388" name="TextShape 3"/>
          <p:cNvSpPr txBox="1"/>
          <p:nvPr/>
        </p:nvSpPr>
        <p:spPr>
          <a:xfrm>
            <a:off x="1187640" y="-99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SV in the Human genome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Espace réservé du contenu 3" descr=""/>
          <p:cNvPicPr/>
          <p:nvPr/>
        </p:nvPicPr>
        <p:blipFill>
          <a:blip r:embed="rId1"/>
          <a:srcRect l="16391" t="32938" r="15150" b="2468"/>
          <a:stretch/>
        </p:blipFill>
        <p:spPr>
          <a:xfrm>
            <a:off x="323640" y="1556640"/>
            <a:ext cx="8703000" cy="4889160"/>
          </a:xfrm>
          <a:prstGeom prst="rect">
            <a:avLst/>
          </a:prstGeom>
          <a:ln>
            <a:noFill/>
          </a:ln>
        </p:spPr>
      </p:pic>
      <p:sp>
        <p:nvSpPr>
          <p:cNvPr id="136" name="TextShape 1"/>
          <p:cNvSpPr txBox="1"/>
          <p:nvPr/>
        </p:nvSpPr>
        <p:spPr>
          <a:xfrm>
            <a:off x="1187640" y="-99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Structural Variations (SV)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683640" y="-171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Not-so-identical monozygotic twins</a:t>
            </a:r>
            <a:endParaRPr/>
          </a:p>
        </p:txBody>
      </p:sp>
      <p:pic>
        <p:nvPicPr>
          <p:cNvPr id="390" name="Picture 2" descr=""/>
          <p:cNvPicPr/>
          <p:nvPr/>
        </p:nvPicPr>
        <p:blipFill>
          <a:blip r:embed="rId1"/>
          <a:srcRect l="0" t="0" r="47948" b="0"/>
          <a:stretch/>
        </p:blipFill>
        <p:spPr>
          <a:xfrm>
            <a:off x="2389680" y="764640"/>
            <a:ext cx="3812040" cy="5787360"/>
          </a:xfrm>
          <a:prstGeom prst="rect">
            <a:avLst/>
          </a:prstGeom>
          <a:ln>
            <a:noFill/>
          </a:ln>
        </p:spPr>
      </p:pic>
      <p:sp>
        <p:nvSpPr>
          <p:cNvPr id="391" name="CustomShape 2"/>
          <p:cNvSpPr/>
          <p:nvPr/>
        </p:nvSpPr>
        <p:spPr>
          <a:xfrm>
            <a:off x="252360" y="6597360"/>
            <a:ext cx="9143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Bruder, C. E. G. et al. Phenotypically concordant and discordant monozygotic twins display different DNA copy-number-variation profiles. Am. J. Hum. Genet. 82, 763–771 (2008)</a:t>
            </a:r>
            <a:endParaRPr/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683640" y="-171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Butterfly mimicry</a:t>
            </a:r>
            <a:endParaRPr/>
          </a:p>
        </p:txBody>
      </p:sp>
      <p:pic>
        <p:nvPicPr>
          <p:cNvPr id="393" name="Picture 2" descr=""/>
          <p:cNvPicPr/>
          <p:nvPr/>
        </p:nvPicPr>
        <p:blipFill>
          <a:blip r:embed="rId1"/>
          <a:srcRect l="10742" t="15237" r="7857" b="28001"/>
          <a:stretch/>
        </p:blipFill>
        <p:spPr>
          <a:xfrm>
            <a:off x="58320" y="1245960"/>
            <a:ext cx="8992800" cy="481968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683640" y="-171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Butterfly mimicry</a:t>
            </a:r>
            <a:endParaRPr/>
          </a:p>
        </p:txBody>
      </p:sp>
      <p:pic>
        <p:nvPicPr>
          <p:cNvPr id="395" name="Picture 2" descr=""/>
          <p:cNvPicPr/>
          <p:nvPr/>
        </p:nvPicPr>
        <p:blipFill>
          <a:blip r:embed="rId1"/>
          <a:srcRect l="12856" t="8282" r="6518" b="16572"/>
          <a:stretch/>
        </p:blipFill>
        <p:spPr>
          <a:xfrm>
            <a:off x="611640" y="828720"/>
            <a:ext cx="7939800" cy="576828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683640" y="-171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Livestock phenotypes caused by CNV</a:t>
            </a:r>
            <a:endParaRPr/>
          </a:p>
        </p:txBody>
      </p:sp>
      <p:pic>
        <p:nvPicPr>
          <p:cNvPr id="397" name="Picture 2" descr=""/>
          <p:cNvPicPr/>
          <p:nvPr/>
        </p:nvPicPr>
        <p:blipFill>
          <a:blip r:embed="rId1"/>
          <a:srcRect l="1694" t="11428" r="23097" b="31431"/>
          <a:stretch/>
        </p:blipFill>
        <p:spPr>
          <a:xfrm>
            <a:off x="395640" y="980640"/>
            <a:ext cx="8610120" cy="571464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1043640" y="249300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Polymorphic SV Structural Variations (SV)</a:t>
            </a:r>
            <a:endParaRPr/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1331640" y="4854240"/>
            <a:ext cx="25340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Individual (germ line)</a:t>
            </a: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SV in 100% of cells of each individual</a:t>
            </a:r>
            <a:endParaRPr/>
          </a:p>
        </p:txBody>
      </p:sp>
      <p:sp>
        <p:nvSpPr>
          <p:cNvPr id="400" name="CustomShape 2"/>
          <p:cNvSpPr/>
          <p:nvPr/>
        </p:nvSpPr>
        <p:spPr>
          <a:xfrm>
            <a:off x="6101640" y="4878720"/>
            <a:ext cx="2808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Tissue (somatic)</a:t>
            </a:r>
            <a:endParaRPr/>
          </a:p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SV in one tissue / in a few cells</a:t>
            </a:r>
            <a:endParaRPr/>
          </a:p>
        </p:txBody>
      </p:sp>
      <p:sp>
        <p:nvSpPr>
          <p:cNvPr id="401" name="TextShape 3"/>
          <p:cNvSpPr txBox="1"/>
          <p:nvPr/>
        </p:nvSpPr>
        <p:spPr>
          <a:xfrm>
            <a:off x="1043640" y="-27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Polymorphic SV Structural Variations (SV)</a:t>
            </a:r>
            <a:endParaRPr/>
          </a:p>
        </p:txBody>
      </p:sp>
      <p:pic>
        <p:nvPicPr>
          <p:cNvPr id="402" name="Picture 2" descr=""/>
          <p:cNvPicPr/>
          <p:nvPr/>
        </p:nvPicPr>
        <p:blipFill>
          <a:blip r:embed="rId1"/>
          <a:stretch/>
        </p:blipFill>
        <p:spPr>
          <a:xfrm>
            <a:off x="539640" y="1917000"/>
            <a:ext cx="4237920" cy="2734200"/>
          </a:xfrm>
          <a:prstGeom prst="rect">
            <a:avLst/>
          </a:prstGeom>
          <a:ln>
            <a:noFill/>
          </a:ln>
        </p:spPr>
      </p:pic>
      <p:pic>
        <p:nvPicPr>
          <p:cNvPr id="403" name="Picture 4" descr=""/>
          <p:cNvPicPr/>
          <p:nvPr/>
        </p:nvPicPr>
        <p:blipFill>
          <a:blip r:embed="rId2"/>
          <a:srcRect l="10311" t="21665" r="-22436" b="12159"/>
          <a:stretch/>
        </p:blipFill>
        <p:spPr>
          <a:xfrm>
            <a:off x="5813640" y="1756800"/>
            <a:ext cx="2341080" cy="312156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992160" y="4384080"/>
            <a:ext cx="7374240" cy="360"/>
          </a:xfrm>
          <a:prstGeom prst="straightConnector1">
            <a:avLst/>
          </a:prstGeom>
          <a:noFill/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2"/>
          <p:cNvSpPr/>
          <p:nvPr/>
        </p:nvSpPr>
        <p:spPr>
          <a:xfrm>
            <a:off x="107640" y="4328280"/>
            <a:ext cx="891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#generation</a:t>
            </a:r>
            <a:endParaRPr/>
          </a:p>
        </p:txBody>
      </p:sp>
      <p:sp>
        <p:nvSpPr>
          <p:cNvPr id="406" name="Line 3"/>
          <p:cNvSpPr/>
          <p:nvPr/>
        </p:nvSpPr>
        <p:spPr>
          <a:xfrm flipV="1">
            <a:off x="1883520" y="4321440"/>
            <a:ext cx="0" cy="5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407" name="Line 4"/>
          <p:cNvSpPr/>
          <p:nvPr/>
        </p:nvSpPr>
        <p:spPr>
          <a:xfrm flipV="1">
            <a:off x="999720" y="4321440"/>
            <a:ext cx="0" cy="5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408" name="CustomShape 5"/>
          <p:cNvSpPr/>
          <p:nvPr/>
        </p:nvSpPr>
        <p:spPr>
          <a:xfrm>
            <a:off x="1553760" y="4148640"/>
            <a:ext cx="8989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Bottleneck 1</a:t>
            </a:r>
            <a:endParaRPr/>
          </a:p>
        </p:txBody>
      </p:sp>
      <p:sp>
        <p:nvSpPr>
          <p:cNvPr id="409" name="CustomShape 6"/>
          <p:cNvSpPr/>
          <p:nvPr/>
        </p:nvSpPr>
        <p:spPr>
          <a:xfrm>
            <a:off x="2644920" y="4422240"/>
            <a:ext cx="4068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60</a:t>
            </a:r>
            <a:endParaRPr/>
          </a:p>
        </p:txBody>
      </p:sp>
      <p:sp>
        <p:nvSpPr>
          <p:cNvPr id="410" name="CustomShape 7"/>
          <p:cNvSpPr/>
          <p:nvPr/>
        </p:nvSpPr>
        <p:spPr>
          <a:xfrm>
            <a:off x="3671280" y="4422240"/>
            <a:ext cx="416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90 </a:t>
            </a:r>
            <a:endParaRPr/>
          </a:p>
        </p:txBody>
      </p:sp>
      <p:sp>
        <p:nvSpPr>
          <p:cNvPr id="411" name="CustomShape 8"/>
          <p:cNvSpPr/>
          <p:nvPr/>
        </p:nvSpPr>
        <p:spPr>
          <a:xfrm>
            <a:off x="4566600" y="4422240"/>
            <a:ext cx="35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120</a:t>
            </a:r>
            <a:endParaRPr/>
          </a:p>
        </p:txBody>
      </p:sp>
      <p:sp>
        <p:nvSpPr>
          <p:cNvPr id="412" name="CustomShape 9"/>
          <p:cNvSpPr/>
          <p:nvPr/>
        </p:nvSpPr>
        <p:spPr>
          <a:xfrm>
            <a:off x="5511960" y="4422240"/>
            <a:ext cx="35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150</a:t>
            </a:r>
            <a:endParaRPr/>
          </a:p>
        </p:txBody>
      </p:sp>
      <p:sp>
        <p:nvSpPr>
          <p:cNvPr id="413" name="CustomShape 10"/>
          <p:cNvSpPr/>
          <p:nvPr/>
        </p:nvSpPr>
        <p:spPr>
          <a:xfrm>
            <a:off x="7173360" y="4422240"/>
            <a:ext cx="431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2400</a:t>
            </a:r>
            <a:endParaRPr/>
          </a:p>
        </p:txBody>
      </p:sp>
      <p:sp>
        <p:nvSpPr>
          <p:cNvPr id="414" name="Line 11"/>
          <p:cNvSpPr/>
          <p:nvPr/>
        </p:nvSpPr>
        <p:spPr>
          <a:xfrm flipV="1">
            <a:off x="2788920" y="4321440"/>
            <a:ext cx="0" cy="5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415" name="Line 12"/>
          <p:cNvSpPr/>
          <p:nvPr/>
        </p:nvSpPr>
        <p:spPr>
          <a:xfrm flipV="1">
            <a:off x="3813480" y="4321440"/>
            <a:ext cx="0" cy="5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416" name="Line 13"/>
          <p:cNvSpPr/>
          <p:nvPr/>
        </p:nvSpPr>
        <p:spPr>
          <a:xfrm flipV="1">
            <a:off x="4744080" y="4321440"/>
            <a:ext cx="0" cy="5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417" name="Line 14"/>
          <p:cNvSpPr/>
          <p:nvPr/>
        </p:nvSpPr>
        <p:spPr>
          <a:xfrm flipV="1">
            <a:off x="5699160" y="4321440"/>
            <a:ext cx="0" cy="5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418" name="Line 15"/>
          <p:cNvSpPr/>
          <p:nvPr/>
        </p:nvSpPr>
        <p:spPr>
          <a:xfrm flipV="1">
            <a:off x="7386120" y="4321440"/>
            <a:ext cx="0" cy="5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419" name="CustomShape 16"/>
          <p:cNvSpPr/>
          <p:nvPr/>
        </p:nvSpPr>
        <p:spPr>
          <a:xfrm>
            <a:off x="2418120" y="4148640"/>
            <a:ext cx="8989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Bottleneck 2</a:t>
            </a:r>
            <a:endParaRPr/>
          </a:p>
        </p:txBody>
      </p:sp>
      <p:sp>
        <p:nvSpPr>
          <p:cNvPr id="420" name="CustomShape 17"/>
          <p:cNvSpPr/>
          <p:nvPr/>
        </p:nvSpPr>
        <p:spPr>
          <a:xfrm>
            <a:off x="3407040" y="4148640"/>
            <a:ext cx="8989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Bottleneck 3</a:t>
            </a:r>
            <a:endParaRPr/>
          </a:p>
        </p:txBody>
      </p:sp>
      <p:sp>
        <p:nvSpPr>
          <p:cNvPr id="421" name="CustomShape 18"/>
          <p:cNvSpPr/>
          <p:nvPr/>
        </p:nvSpPr>
        <p:spPr>
          <a:xfrm>
            <a:off x="4362120" y="4148640"/>
            <a:ext cx="8989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Bottleneck 4</a:t>
            </a:r>
            <a:endParaRPr/>
          </a:p>
        </p:txBody>
      </p:sp>
      <p:sp>
        <p:nvSpPr>
          <p:cNvPr id="422" name="CustomShape 19"/>
          <p:cNvSpPr/>
          <p:nvPr/>
        </p:nvSpPr>
        <p:spPr>
          <a:xfrm>
            <a:off x="5298120" y="4148640"/>
            <a:ext cx="8989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Bottleneck 5</a:t>
            </a:r>
            <a:endParaRPr/>
          </a:p>
        </p:txBody>
      </p:sp>
      <p:sp>
        <p:nvSpPr>
          <p:cNvPr id="423" name="CustomShape 20"/>
          <p:cNvSpPr/>
          <p:nvPr/>
        </p:nvSpPr>
        <p:spPr>
          <a:xfrm>
            <a:off x="6994440" y="4151520"/>
            <a:ext cx="9720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Bottleneck 80</a:t>
            </a:r>
            <a:endParaRPr/>
          </a:p>
        </p:txBody>
      </p:sp>
      <p:sp>
        <p:nvSpPr>
          <p:cNvPr id="424" name="CustomShape 21"/>
          <p:cNvSpPr/>
          <p:nvPr/>
        </p:nvSpPr>
        <p:spPr>
          <a:xfrm>
            <a:off x="6681600" y="4321800"/>
            <a:ext cx="45360" cy="10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Line 22"/>
          <p:cNvSpPr/>
          <p:nvPr/>
        </p:nvSpPr>
        <p:spPr>
          <a:xfrm flipV="1">
            <a:off x="6638040" y="4330800"/>
            <a:ext cx="72000" cy="100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426" name="Line 23"/>
          <p:cNvSpPr/>
          <p:nvPr/>
        </p:nvSpPr>
        <p:spPr>
          <a:xfrm flipV="1">
            <a:off x="6705000" y="4334040"/>
            <a:ext cx="72000" cy="100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427" name="CustomShape 24"/>
          <p:cNvSpPr/>
          <p:nvPr/>
        </p:nvSpPr>
        <p:spPr>
          <a:xfrm>
            <a:off x="1546560" y="4187160"/>
            <a:ext cx="359640" cy="1436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25"/>
          <p:cNvSpPr/>
          <p:nvPr/>
        </p:nvSpPr>
        <p:spPr>
          <a:xfrm>
            <a:off x="889920" y="4422240"/>
            <a:ext cx="2156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0</a:t>
            </a:r>
            <a:endParaRPr/>
          </a:p>
        </p:txBody>
      </p:sp>
      <p:sp>
        <p:nvSpPr>
          <p:cNvPr id="429" name="CustomShape 26"/>
          <p:cNvSpPr/>
          <p:nvPr/>
        </p:nvSpPr>
        <p:spPr>
          <a:xfrm>
            <a:off x="1691640" y="4422240"/>
            <a:ext cx="3758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30</a:t>
            </a:r>
            <a:endParaRPr/>
          </a:p>
        </p:txBody>
      </p:sp>
      <p:sp>
        <p:nvSpPr>
          <p:cNvPr id="430" name="CustomShape 27"/>
          <p:cNvSpPr/>
          <p:nvPr/>
        </p:nvSpPr>
        <p:spPr>
          <a:xfrm>
            <a:off x="987480" y="3952080"/>
            <a:ext cx="907920" cy="360"/>
          </a:xfrm>
          <a:prstGeom prst="straightConnector1">
            <a:avLst/>
          </a:prstGeom>
          <a:noFill/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28"/>
          <p:cNvSpPr/>
          <p:nvPr/>
        </p:nvSpPr>
        <p:spPr>
          <a:xfrm>
            <a:off x="422640" y="3952080"/>
            <a:ext cx="520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#cells</a:t>
            </a:r>
            <a:endParaRPr/>
          </a:p>
        </p:txBody>
      </p:sp>
      <p:sp>
        <p:nvSpPr>
          <p:cNvPr id="432" name="CustomShape 29"/>
          <p:cNvSpPr/>
          <p:nvPr/>
        </p:nvSpPr>
        <p:spPr>
          <a:xfrm>
            <a:off x="883800" y="3952080"/>
            <a:ext cx="2156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3" name="CustomShape 30"/>
          <p:cNvSpPr/>
          <p:nvPr/>
        </p:nvSpPr>
        <p:spPr>
          <a:xfrm>
            <a:off x="943560" y="3952080"/>
            <a:ext cx="2156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34" name="CustomShape 31"/>
          <p:cNvSpPr/>
          <p:nvPr/>
        </p:nvSpPr>
        <p:spPr>
          <a:xfrm>
            <a:off x="1006920" y="3952080"/>
            <a:ext cx="2156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</p:txBody>
      </p:sp>
      <p:sp>
        <p:nvSpPr>
          <p:cNvPr id="435" name="CustomShape 32"/>
          <p:cNvSpPr/>
          <p:nvPr/>
        </p:nvSpPr>
        <p:spPr>
          <a:xfrm>
            <a:off x="1669680" y="3952080"/>
            <a:ext cx="35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10</a:t>
            </a:r>
            <a:r>
              <a:rPr lang="fr-FR" sz="900" strike="noStrike" baseline="30000">
                <a:solidFill>
                  <a:srgbClr val="000000"/>
                </a:solidFill>
                <a:latin typeface="Calibri"/>
              </a:rPr>
              <a:t>9</a:t>
            </a:r>
            <a:endParaRPr/>
          </a:p>
        </p:txBody>
      </p:sp>
      <p:sp>
        <p:nvSpPr>
          <p:cNvPr id="436" name="Line 33"/>
          <p:cNvSpPr/>
          <p:nvPr/>
        </p:nvSpPr>
        <p:spPr>
          <a:xfrm flipV="1">
            <a:off x="993960" y="3889440"/>
            <a:ext cx="0" cy="5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437" name="Line 34"/>
          <p:cNvSpPr/>
          <p:nvPr/>
        </p:nvSpPr>
        <p:spPr>
          <a:xfrm flipV="1">
            <a:off x="1060920" y="3889440"/>
            <a:ext cx="0" cy="5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438" name="Line 35"/>
          <p:cNvSpPr/>
          <p:nvPr/>
        </p:nvSpPr>
        <p:spPr>
          <a:xfrm flipV="1">
            <a:off x="1123560" y="3889440"/>
            <a:ext cx="0" cy="56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pic>
        <p:nvPicPr>
          <p:cNvPr id="439" name="Picture 2" descr=""/>
          <p:cNvPicPr/>
          <p:nvPr/>
        </p:nvPicPr>
        <p:blipFill>
          <a:blip r:embed="rId1"/>
          <a:srcRect l="12342" t="0" r="26205" b="0"/>
          <a:stretch/>
        </p:blipFill>
        <p:spPr>
          <a:xfrm>
            <a:off x="1927800" y="1670040"/>
            <a:ext cx="4900680" cy="1800000"/>
          </a:xfrm>
          <a:prstGeom prst="rect">
            <a:avLst/>
          </a:prstGeom>
          <a:ln>
            <a:noFill/>
          </a:ln>
        </p:spPr>
      </p:pic>
      <p:sp>
        <p:nvSpPr>
          <p:cNvPr id="440" name="TextShape 36"/>
          <p:cNvSpPr txBox="1"/>
          <p:nvPr/>
        </p:nvSpPr>
        <p:spPr>
          <a:xfrm>
            <a:off x="539640" y="-99360"/>
            <a:ext cx="840348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Sequencing a single culture</a:t>
            </a:r>
            <a:endParaRPr/>
          </a:p>
        </p:txBody>
      </p:sp>
      <p:sp>
        <p:nvSpPr>
          <p:cNvPr id="441" name="CustomShape 37"/>
          <p:cNvSpPr/>
          <p:nvPr/>
        </p:nvSpPr>
        <p:spPr>
          <a:xfrm>
            <a:off x="1115640" y="5378040"/>
            <a:ext cx="7128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400" strike="noStrike">
                <a:solidFill>
                  <a:srgbClr val="660066"/>
                </a:solidFill>
                <a:latin typeface="Calibri"/>
                <a:ea typeface="ＭＳ Ｐゴシック"/>
              </a:rPr>
              <a:t>Can we detect </a:t>
            </a:r>
            <a:r>
              <a:rPr b="1" i="1" lang="fr-FR" sz="1400" strike="noStrike">
                <a:solidFill>
                  <a:srgbClr val="660066"/>
                </a:solidFill>
                <a:latin typeface="Calibri"/>
                <a:ea typeface="ＭＳ Ｐゴシック"/>
              </a:rPr>
              <a:t>de novo </a:t>
            </a:r>
            <a:r>
              <a:rPr b="1" lang="fr-FR" sz="1400" strike="noStrike">
                <a:solidFill>
                  <a:srgbClr val="660066"/>
                </a:solidFill>
                <a:latin typeface="Calibri"/>
                <a:ea typeface="ＭＳ Ｐゴシック"/>
              </a:rPr>
              <a:t>SV occurring in a single cell culture by high throughput sequencing ?</a:t>
            </a:r>
            <a:endParaRPr/>
          </a:p>
        </p:txBody>
      </p:sp>
      <p:sp>
        <p:nvSpPr>
          <p:cNvPr id="442" name="CustomShape 38"/>
          <p:cNvSpPr/>
          <p:nvPr/>
        </p:nvSpPr>
        <p:spPr>
          <a:xfrm>
            <a:off x="8091720" y="3398400"/>
            <a:ext cx="104076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050" strike="noStrike">
                <a:solidFill>
                  <a:srgbClr val="000000"/>
                </a:solidFill>
                <a:latin typeface="Calibri"/>
              </a:rPr>
              <a:t>DNA extraction</a:t>
            </a:r>
            <a:endParaRPr/>
          </a:p>
          <a:p>
            <a:pPr>
              <a:lnSpc>
                <a:spcPct val="100000"/>
              </a:lnSpc>
            </a:pPr>
            <a:r>
              <a:rPr lang="fr-FR" sz="1050" strike="noStrike">
                <a:solidFill>
                  <a:srgbClr val="000000"/>
                </a:solidFill>
                <a:latin typeface="Calibri"/>
              </a:rPr>
              <a:t>Sequencing</a:t>
            </a:r>
            <a:endParaRPr/>
          </a:p>
        </p:txBody>
      </p:sp>
      <p:pic>
        <p:nvPicPr>
          <p:cNvPr id="443" name="Picture 2" descr=""/>
          <p:cNvPicPr/>
          <p:nvPr/>
        </p:nvPicPr>
        <p:blipFill>
          <a:blip r:embed="rId2"/>
          <a:srcRect l="0" t="0" r="87905" b="0"/>
          <a:stretch/>
        </p:blipFill>
        <p:spPr>
          <a:xfrm>
            <a:off x="943200" y="1670040"/>
            <a:ext cx="964440" cy="1800000"/>
          </a:xfrm>
          <a:prstGeom prst="rect">
            <a:avLst/>
          </a:prstGeom>
          <a:ln>
            <a:noFill/>
          </a:ln>
        </p:spPr>
      </p:pic>
      <p:sp>
        <p:nvSpPr>
          <p:cNvPr id="444" name="CustomShape 39"/>
          <p:cNvSpPr/>
          <p:nvPr/>
        </p:nvSpPr>
        <p:spPr>
          <a:xfrm>
            <a:off x="7142400" y="2390040"/>
            <a:ext cx="575640" cy="431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" name="CustomShape 40"/>
          <p:cNvSpPr/>
          <p:nvPr/>
        </p:nvSpPr>
        <p:spPr>
          <a:xfrm>
            <a:off x="6719400" y="2462040"/>
            <a:ext cx="7174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(n=80)</a:t>
            </a:r>
            <a:endParaRPr/>
          </a:p>
        </p:txBody>
      </p:sp>
      <p:pic>
        <p:nvPicPr>
          <p:cNvPr id="446" name="Picture 2" descr=""/>
          <p:cNvPicPr/>
          <p:nvPr/>
        </p:nvPicPr>
        <p:blipFill>
          <a:blip r:embed="rId3"/>
          <a:srcRect l="85942" t="0" r="0" b="0"/>
          <a:stretch/>
        </p:blipFill>
        <p:spPr>
          <a:xfrm>
            <a:off x="7214400" y="1670040"/>
            <a:ext cx="1120680" cy="1800000"/>
          </a:xfrm>
          <a:prstGeom prst="rect">
            <a:avLst/>
          </a:prstGeom>
          <a:ln>
            <a:noFill/>
          </a:ln>
        </p:spPr>
      </p:pic>
      <p:sp>
        <p:nvSpPr>
          <p:cNvPr id="447" name="CustomShape 41"/>
          <p:cNvSpPr/>
          <p:nvPr/>
        </p:nvSpPr>
        <p:spPr>
          <a:xfrm>
            <a:off x="1907640" y="1556640"/>
            <a:ext cx="7236000" cy="30686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42"/>
          <p:cNvSpPr/>
          <p:nvPr/>
        </p:nvSpPr>
        <p:spPr>
          <a:xfrm>
            <a:off x="2426040" y="2477880"/>
            <a:ext cx="104076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050" strike="noStrike">
                <a:solidFill>
                  <a:srgbClr val="000000"/>
                </a:solidFill>
                <a:latin typeface="Calibri"/>
              </a:rPr>
              <a:t>DNA extraction</a:t>
            </a:r>
            <a:endParaRPr/>
          </a:p>
          <a:p>
            <a:pPr>
              <a:lnSpc>
                <a:spcPct val="100000"/>
              </a:lnSpc>
            </a:pPr>
            <a:r>
              <a:rPr lang="fr-FR" sz="1050" strike="noStrike">
                <a:solidFill>
                  <a:srgbClr val="000000"/>
                </a:solidFill>
                <a:latin typeface="Calibri"/>
              </a:rPr>
              <a:t>Sequencing</a:t>
            </a:r>
            <a:endParaRPr/>
          </a:p>
        </p:txBody>
      </p:sp>
      <p:sp>
        <p:nvSpPr>
          <p:cNvPr id="449" name="CustomShape 43"/>
          <p:cNvSpPr/>
          <p:nvPr/>
        </p:nvSpPr>
        <p:spPr>
          <a:xfrm>
            <a:off x="1986120" y="19454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44"/>
          <p:cNvSpPr/>
          <p:nvPr/>
        </p:nvSpPr>
        <p:spPr>
          <a:xfrm>
            <a:off x="2138400" y="1987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45"/>
          <p:cNvSpPr/>
          <p:nvPr/>
        </p:nvSpPr>
        <p:spPr>
          <a:xfrm>
            <a:off x="2027160" y="2059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46"/>
          <p:cNvSpPr/>
          <p:nvPr/>
        </p:nvSpPr>
        <p:spPr>
          <a:xfrm>
            <a:off x="2171160" y="21402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47"/>
          <p:cNvSpPr/>
          <p:nvPr/>
        </p:nvSpPr>
        <p:spPr>
          <a:xfrm>
            <a:off x="2027160" y="2203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48"/>
          <p:cNvSpPr/>
          <p:nvPr/>
        </p:nvSpPr>
        <p:spPr>
          <a:xfrm>
            <a:off x="2290680" y="2203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49"/>
          <p:cNvSpPr/>
          <p:nvPr/>
        </p:nvSpPr>
        <p:spPr>
          <a:xfrm>
            <a:off x="2171160" y="22633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50"/>
          <p:cNvSpPr/>
          <p:nvPr/>
        </p:nvSpPr>
        <p:spPr>
          <a:xfrm>
            <a:off x="2027160" y="2347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51"/>
          <p:cNvSpPr/>
          <p:nvPr/>
        </p:nvSpPr>
        <p:spPr>
          <a:xfrm>
            <a:off x="2290680" y="2347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52"/>
          <p:cNvSpPr/>
          <p:nvPr/>
        </p:nvSpPr>
        <p:spPr>
          <a:xfrm>
            <a:off x="2290680" y="2491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53"/>
          <p:cNvSpPr/>
          <p:nvPr/>
        </p:nvSpPr>
        <p:spPr>
          <a:xfrm>
            <a:off x="2171160" y="2347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4"/>
          <p:cNvSpPr/>
          <p:nvPr/>
        </p:nvSpPr>
        <p:spPr>
          <a:xfrm>
            <a:off x="2099160" y="2419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55"/>
          <p:cNvSpPr/>
          <p:nvPr/>
        </p:nvSpPr>
        <p:spPr>
          <a:xfrm>
            <a:off x="2171160" y="2563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56"/>
          <p:cNvSpPr/>
          <p:nvPr/>
        </p:nvSpPr>
        <p:spPr>
          <a:xfrm>
            <a:off x="2027160" y="2563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57"/>
          <p:cNvSpPr/>
          <p:nvPr/>
        </p:nvSpPr>
        <p:spPr>
          <a:xfrm>
            <a:off x="2349720" y="2707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58"/>
          <p:cNvSpPr/>
          <p:nvPr/>
        </p:nvSpPr>
        <p:spPr>
          <a:xfrm>
            <a:off x="2171160" y="2707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59"/>
          <p:cNvSpPr/>
          <p:nvPr/>
        </p:nvSpPr>
        <p:spPr>
          <a:xfrm>
            <a:off x="2027160" y="2779920"/>
            <a:ext cx="109080" cy="57600"/>
          </a:xfrm>
          <a:prstGeom prst="ellipse">
            <a:avLst/>
          </a:prstGeom>
          <a:solidFill>
            <a:srgbClr val="ffc000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60"/>
          <p:cNvSpPr/>
          <p:nvPr/>
        </p:nvSpPr>
        <p:spPr>
          <a:xfrm>
            <a:off x="1989720" y="26938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61"/>
          <p:cNvSpPr/>
          <p:nvPr/>
        </p:nvSpPr>
        <p:spPr>
          <a:xfrm>
            <a:off x="2290680" y="2851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62"/>
          <p:cNvSpPr/>
          <p:nvPr/>
        </p:nvSpPr>
        <p:spPr>
          <a:xfrm>
            <a:off x="2171160" y="29822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63"/>
          <p:cNvSpPr/>
          <p:nvPr/>
        </p:nvSpPr>
        <p:spPr>
          <a:xfrm>
            <a:off x="2027160" y="29822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64"/>
          <p:cNvSpPr/>
          <p:nvPr/>
        </p:nvSpPr>
        <p:spPr>
          <a:xfrm>
            <a:off x="2290680" y="30679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65"/>
          <p:cNvSpPr/>
          <p:nvPr/>
        </p:nvSpPr>
        <p:spPr>
          <a:xfrm>
            <a:off x="2171160" y="31262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66"/>
          <p:cNvSpPr/>
          <p:nvPr/>
        </p:nvSpPr>
        <p:spPr>
          <a:xfrm>
            <a:off x="1989720" y="30542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67"/>
          <p:cNvSpPr/>
          <p:nvPr/>
        </p:nvSpPr>
        <p:spPr>
          <a:xfrm>
            <a:off x="2027160" y="32842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68"/>
          <p:cNvSpPr/>
          <p:nvPr/>
        </p:nvSpPr>
        <p:spPr>
          <a:xfrm>
            <a:off x="2243160" y="32122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69"/>
          <p:cNvSpPr/>
          <p:nvPr/>
        </p:nvSpPr>
        <p:spPr>
          <a:xfrm>
            <a:off x="2061720" y="31982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70"/>
          <p:cNvSpPr/>
          <p:nvPr/>
        </p:nvSpPr>
        <p:spPr>
          <a:xfrm>
            <a:off x="2077560" y="2871000"/>
            <a:ext cx="109080" cy="57600"/>
          </a:xfrm>
          <a:prstGeom prst="ellipse">
            <a:avLst/>
          </a:prstGeom>
          <a:solidFill>
            <a:srgbClr val="ffc000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71"/>
          <p:cNvSpPr/>
          <p:nvPr/>
        </p:nvSpPr>
        <p:spPr>
          <a:xfrm>
            <a:off x="2315160" y="19738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72"/>
          <p:cNvSpPr/>
          <p:nvPr/>
        </p:nvSpPr>
        <p:spPr>
          <a:xfrm>
            <a:off x="107640" y="1704960"/>
            <a:ext cx="3431520" cy="30387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9" name="Picture 2" descr=""/>
          <p:cNvPicPr/>
          <p:nvPr/>
        </p:nvPicPr>
        <p:blipFill>
          <a:blip r:embed="rId4"/>
          <a:srcRect l="0" t="0" r="87905" b="0"/>
          <a:stretch/>
        </p:blipFill>
        <p:spPr>
          <a:xfrm>
            <a:off x="2390040" y="0"/>
            <a:ext cx="3289320" cy="6138720"/>
          </a:xfrm>
          <a:prstGeom prst="rect">
            <a:avLst/>
          </a:prstGeom>
          <a:ln>
            <a:noFill/>
          </a:ln>
        </p:spPr>
      </p:pic>
      <p:sp>
        <p:nvSpPr>
          <p:cNvPr id="480" name="CustomShape 73"/>
          <p:cNvSpPr/>
          <p:nvPr/>
        </p:nvSpPr>
        <p:spPr>
          <a:xfrm>
            <a:off x="2334600" y="2925360"/>
            <a:ext cx="1111680" cy="547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74"/>
          <p:cNvSpPr/>
          <p:nvPr/>
        </p:nvSpPr>
        <p:spPr>
          <a:xfrm>
            <a:off x="2821320" y="32000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75"/>
          <p:cNvSpPr/>
          <p:nvPr/>
        </p:nvSpPr>
        <p:spPr>
          <a:xfrm>
            <a:off x="3072600" y="31521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76"/>
          <p:cNvSpPr/>
          <p:nvPr/>
        </p:nvSpPr>
        <p:spPr>
          <a:xfrm>
            <a:off x="3072600" y="32338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77"/>
          <p:cNvSpPr/>
          <p:nvPr/>
        </p:nvSpPr>
        <p:spPr>
          <a:xfrm>
            <a:off x="3323880" y="32490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78"/>
          <p:cNvSpPr/>
          <p:nvPr/>
        </p:nvSpPr>
        <p:spPr>
          <a:xfrm>
            <a:off x="3323880" y="33303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79"/>
          <p:cNvSpPr/>
          <p:nvPr/>
        </p:nvSpPr>
        <p:spPr>
          <a:xfrm>
            <a:off x="3323880" y="30736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80"/>
          <p:cNvSpPr/>
          <p:nvPr/>
        </p:nvSpPr>
        <p:spPr>
          <a:xfrm>
            <a:off x="3323880" y="31554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8" name="Picture 3" descr=""/>
          <p:cNvPicPr/>
          <p:nvPr/>
        </p:nvPicPr>
        <p:blipFill>
          <a:blip r:embed="rId5"/>
          <a:stretch/>
        </p:blipFill>
        <p:spPr>
          <a:xfrm rot="602400">
            <a:off x="3213360" y="3261240"/>
            <a:ext cx="110880" cy="76320"/>
          </a:xfrm>
          <a:prstGeom prst="rect">
            <a:avLst/>
          </a:prstGeom>
          <a:ln>
            <a:noFill/>
          </a:ln>
        </p:spPr>
      </p:pic>
      <p:pic>
        <p:nvPicPr>
          <p:cNvPr id="489" name="Picture 3" descr=""/>
          <p:cNvPicPr/>
          <p:nvPr/>
        </p:nvPicPr>
        <p:blipFill>
          <a:blip r:embed="rId6"/>
          <a:stretch/>
        </p:blipFill>
        <p:spPr>
          <a:xfrm rot="2898600">
            <a:off x="3225600" y="3307680"/>
            <a:ext cx="100080" cy="84600"/>
          </a:xfrm>
          <a:prstGeom prst="rect">
            <a:avLst/>
          </a:prstGeom>
          <a:ln>
            <a:noFill/>
          </a:ln>
        </p:spPr>
      </p:pic>
      <p:pic>
        <p:nvPicPr>
          <p:cNvPr id="490" name="Picture 3" descr=""/>
          <p:cNvPicPr/>
          <p:nvPr/>
        </p:nvPicPr>
        <p:blipFill>
          <a:blip r:embed="rId7"/>
          <a:stretch/>
        </p:blipFill>
        <p:spPr>
          <a:xfrm rot="602400">
            <a:off x="3218760" y="3086640"/>
            <a:ext cx="110880" cy="76320"/>
          </a:xfrm>
          <a:prstGeom prst="rect">
            <a:avLst/>
          </a:prstGeom>
          <a:ln>
            <a:noFill/>
          </a:ln>
        </p:spPr>
      </p:pic>
      <p:pic>
        <p:nvPicPr>
          <p:cNvPr id="491" name="Picture 3" descr=""/>
          <p:cNvPicPr/>
          <p:nvPr/>
        </p:nvPicPr>
        <p:blipFill>
          <a:blip r:embed="rId8"/>
          <a:stretch/>
        </p:blipFill>
        <p:spPr>
          <a:xfrm rot="2898600">
            <a:off x="3231000" y="3133080"/>
            <a:ext cx="100080" cy="84600"/>
          </a:xfrm>
          <a:prstGeom prst="rect">
            <a:avLst/>
          </a:prstGeom>
          <a:ln>
            <a:noFill/>
          </a:ln>
        </p:spPr>
      </p:pic>
      <p:pic>
        <p:nvPicPr>
          <p:cNvPr id="492" name="Picture 3" descr=""/>
          <p:cNvPicPr/>
          <p:nvPr/>
        </p:nvPicPr>
        <p:blipFill>
          <a:blip r:embed="rId9"/>
          <a:stretch/>
        </p:blipFill>
        <p:spPr>
          <a:xfrm rot="602400">
            <a:off x="2962800" y="3164400"/>
            <a:ext cx="110880" cy="76320"/>
          </a:xfrm>
          <a:prstGeom prst="rect">
            <a:avLst/>
          </a:prstGeom>
          <a:ln>
            <a:noFill/>
          </a:ln>
        </p:spPr>
      </p:pic>
      <p:pic>
        <p:nvPicPr>
          <p:cNvPr id="493" name="Picture 3" descr=""/>
          <p:cNvPicPr/>
          <p:nvPr/>
        </p:nvPicPr>
        <p:blipFill>
          <a:blip r:embed="rId10"/>
          <a:stretch/>
        </p:blipFill>
        <p:spPr>
          <a:xfrm rot="2898600">
            <a:off x="2975040" y="3210840"/>
            <a:ext cx="100080" cy="84600"/>
          </a:xfrm>
          <a:prstGeom prst="rect">
            <a:avLst/>
          </a:prstGeom>
          <a:ln>
            <a:noFill/>
          </a:ln>
        </p:spPr>
      </p:pic>
      <p:sp>
        <p:nvSpPr>
          <p:cNvPr id="494" name="CustomShape 81"/>
          <p:cNvSpPr/>
          <p:nvPr/>
        </p:nvSpPr>
        <p:spPr>
          <a:xfrm>
            <a:off x="1225800" y="6433560"/>
            <a:ext cx="6624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660066"/>
                </a:solidFill>
                <a:latin typeface="Calibri"/>
                <a:ea typeface="바탕"/>
              </a:rPr>
              <a:t>The physical coverage (theoretically) sets the detection threshold</a:t>
            </a:r>
            <a:endParaRPr/>
          </a:p>
        </p:txBody>
      </p:sp>
      <p:sp>
        <p:nvSpPr>
          <p:cNvPr id="495" name="CustomShape 82"/>
          <p:cNvSpPr/>
          <p:nvPr/>
        </p:nvSpPr>
        <p:spPr>
          <a:xfrm>
            <a:off x="1835640" y="3126240"/>
            <a:ext cx="937800" cy="228960"/>
          </a:xfrm>
          <a:prstGeom prst="rect">
            <a:avLst/>
          </a:pr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i="1" lang="fr-FR" sz="900" strike="noStrike">
                <a:solidFill>
                  <a:srgbClr val="000000"/>
                </a:solidFill>
                <a:latin typeface="Arial"/>
              </a:rPr>
              <a:t>S. cerevisiae</a:t>
            </a:r>
            <a:endParaRPr/>
          </a:p>
        </p:txBody>
      </p:sp>
      <p:sp>
        <p:nvSpPr>
          <p:cNvPr id="496" name="Line 83"/>
          <p:cNvSpPr/>
          <p:nvPr/>
        </p:nvSpPr>
        <p:spPr>
          <a:xfrm>
            <a:off x="2843640" y="3238200"/>
            <a:ext cx="0" cy="2260800"/>
          </a:xfrm>
          <a:prstGeom prst="line">
            <a:avLst/>
          </a:prstGeom>
          <a:ln>
            <a:solidFill>
              <a:schemeClr val="tx1"/>
            </a:solidFill>
            <a:custDash>
              <a:ds d="500000" sp="400000"/>
            </a:custDash>
            <a:round/>
          </a:ln>
        </p:spPr>
      </p:sp>
      <p:sp>
        <p:nvSpPr>
          <p:cNvPr id="497" name="CustomShape 84"/>
          <p:cNvSpPr/>
          <p:nvPr/>
        </p:nvSpPr>
        <p:spPr>
          <a:xfrm>
            <a:off x="5296320" y="5562360"/>
            <a:ext cx="46152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30 </a:t>
            </a:r>
            <a:endParaRPr/>
          </a:p>
        </p:txBody>
      </p:sp>
      <p:sp>
        <p:nvSpPr>
          <p:cNvPr id="498" name="CustomShape 85"/>
          <p:cNvSpPr/>
          <p:nvPr/>
        </p:nvSpPr>
        <p:spPr>
          <a:xfrm>
            <a:off x="1859760" y="5541480"/>
            <a:ext cx="92484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i="1" lang="fr-FR" sz="900" strike="noStrike">
                <a:solidFill>
                  <a:srgbClr val="000000"/>
                </a:solidFill>
                <a:latin typeface="Arial"/>
              </a:rPr>
              <a:t># generations</a:t>
            </a:r>
            <a:endParaRPr/>
          </a:p>
        </p:txBody>
      </p:sp>
      <p:sp>
        <p:nvSpPr>
          <p:cNvPr id="499" name="CustomShape 86"/>
          <p:cNvSpPr/>
          <p:nvPr/>
        </p:nvSpPr>
        <p:spPr>
          <a:xfrm>
            <a:off x="2804760" y="5562360"/>
            <a:ext cx="66960" cy="228960"/>
          </a:xfrm>
          <a:prstGeom prst="rect">
            <a:avLst/>
          </a:pr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0</a:t>
            </a:r>
            <a:endParaRPr/>
          </a:p>
        </p:txBody>
      </p:sp>
      <p:sp>
        <p:nvSpPr>
          <p:cNvPr id="500" name="CustomShape 87"/>
          <p:cNvSpPr/>
          <p:nvPr/>
        </p:nvSpPr>
        <p:spPr>
          <a:xfrm>
            <a:off x="3755160" y="5562360"/>
            <a:ext cx="32904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11</a:t>
            </a:r>
            <a:endParaRPr/>
          </a:p>
        </p:txBody>
      </p:sp>
      <p:sp>
        <p:nvSpPr>
          <p:cNvPr id="501" name="CustomShape 88"/>
          <p:cNvSpPr/>
          <p:nvPr/>
        </p:nvSpPr>
        <p:spPr>
          <a:xfrm>
            <a:off x="5283360" y="5706000"/>
            <a:ext cx="66996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2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10</a:t>
            </a:r>
            <a:r>
              <a:rPr lang="fr-FR" sz="900" strike="noStrike" baseline="30000">
                <a:solidFill>
                  <a:srgbClr val="000000"/>
                </a:solidFill>
                <a:latin typeface="Arial"/>
              </a:rPr>
              <a:t>9</a:t>
            </a:r>
            <a:endParaRPr/>
          </a:p>
        </p:txBody>
      </p:sp>
      <p:sp>
        <p:nvSpPr>
          <p:cNvPr id="502" name="CustomShape 89"/>
          <p:cNvSpPr/>
          <p:nvPr/>
        </p:nvSpPr>
        <p:spPr>
          <a:xfrm>
            <a:off x="2135160" y="5688360"/>
            <a:ext cx="64764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i="1" lang="fr-FR" sz="900" strike="noStrike">
                <a:solidFill>
                  <a:srgbClr val="000000"/>
                </a:solidFill>
                <a:latin typeface="Arial"/>
              </a:rPr>
              <a:t># cells</a:t>
            </a:r>
            <a:endParaRPr/>
          </a:p>
        </p:txBody>
      </p:sp>
      <p:sp>
        <p:nvSpPr>
          <p:cNvPr id="503" name="CustomShape 90"/>
          <p:cNvSpPr/>
          <p:nvPr/>
        </p:nvSpPr>
        <p:spPr>
          <a:xfrm>
            <a:off x="2804760" y="5704200"/>
            <a:ext cx="6696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504" name="CustomShape 91"/>
          <p:cNvSpPr/>
          <p:nvPr/>
        </p:nvSpPr>
        <p:spPr>
          <a:xfrm>
            <a:off x="3009240" y="5562360"/>
            <a:ext cx="66240" cy="228960"/>
          </a:xfrm>
          <a:prstGeom prst="rect">
            <a:avLst/>
          </a:pr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505" name="CustomShape 92"/>
          <p:cNvSpPr/>
          <p:nvPr/>
        </p:nvSpPr>
        <p:spPr>
          <a:xfrm>
            <a:off x="3009240" y="5704200"/>
            <a:ext cx="66240" cy="228960"/>
          </a:xfrm>
          <a:prstGeom prst="rect">
            <a:avLst/>
          </a:pr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506" name="CustomShape 93"/>
          <p:cNvSpPr/>
          <p:nvPr/>
        </p:nvSpPr>
        <p:spPr>
          <a:xfrm>
            <a:off x="3212280" y="5562360"/>
            <a:ext cx="6696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507" name="CustomShape 94"/>
          <p:cNvSpPr/>
          <p:nvPr/>
        </p:nvSpPr>
        <p:spPr>
          <a:xfrm>
            <a:off x="3212280" y="5706000"/>
            <a:ext cx="6696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4</a:t>
            </a:r>
            <a:endParaRPr/>
          </a:p>
        </p:txBody>
      </p:sp>
      <p:sp>
        <p:nvSpPr>
          <p:cNvPr id="508" name="CustomShape 95"/>
          <p:cNvSpPr/>
          <p:nvPr/>
        </p:nvSpPr>
        <p:spPr>
          <a:xfrm>
            <a:off x="4038840" y="5568480"/>
            <a:ext cx="38340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12</a:t>
            </a:r>
            <a:endParaRPr/>
          </a:p>
        </p:txBody>
      </p:sp>
      <p:sp>
        <p:nvSpPr>
          <p:cNvPr id="509" name="CustomShape 96"/>
          <p:cNvSpPr/>
          <p:nvPr/>
        </p:nvSpPr>
        <p:spPr>
          <a:xfrm>
            <a:off x="3957480" y="5706000"/>
            <a:ext cx="46476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2.10</a:t>
            </a:r>
            <a:r>
              <a:rPr lang="fr-FR" sz="900" strike="noStrike" baseline="30000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510" name="CustomShape 97"/>
          <p:cNvSpPr/>
          <p:nvPr/>
        </p:nvSpPr>
        <p:spPr>
          <a:xfrm>
            <a:off x="3755160" y="5706000"/>
            <a:ext cx="39096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10</a:t>
            </a:r>
            <a:r>
              <a:rPr lang="fr-FR" sz="900" strike="noStrike" baseline="30000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511" name="CustomShape 98"/>
          <p:cNvSpPr/>
          <p:nvPr/>
        </p:nvSpPr>
        <p:spPr>
          <a:xfrm>
            <a:off x="2871000" y="5577120"/>
            <a:ext cx="3400560" cy="360"/>
          </a:xfrm>
          <a:prstGeom prst="straightConnector1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99"/>
          <p:cNvSpPr/>
          <p:nvPr/>
        </p:nvSpPr>
        <p:spPr>
          <a:xfrm>
            <a:off x="3605040" y="5503320"/>
            <a:ext cx="45360" cy="14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Line 100"/>
          <p:cNvSpPr/>
          <p:nvPr/>
        </p:nvSpPr>
        <p:spPr>
          <a:xfrm flipH="1">
            <a:off x="3561480" y="5503320"/>
            <a:ext cx="72000" cy="1465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514" name="Line 101"/>
          <p:cNvSpPr/>
          <p:nvPr/>
        </p:nvSpPr>
        <p:spPr>
          <a:xfrm flipH="1">
            <a:off x="3600000" y="5517360"/>
            <a:ext cx="72000" cy="146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515" name="CustomShape 102"/>
          <p:cNvSpPr/>
          <p:nvPr/>
        </p:nvSpPr>
        <p:spPr>
          <a:xfrm>
            <a:off x="5123880" y="5505480"/>
            <a:ext cx="45360" cy="14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Line 103"/>
          <p:cNvSpPr/>
          <p:nvPr/>
        </p:nvSpPr>
        <p:spPr>
          <a:xfrm flipH="1">
            <a:off x="5080320" y="5505480"/>
            <a:ext cx="72000" cy="1465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517" name="Line 104"/>
          <p:cNvSpPr/>
          <p:nvPr/>
        </p:nvSpPr>
        <p:spPr>
          <a:xfrm flipH="1">
            <a:off x="5119200" y="5519520"/>
            <a:ext cx="72000" cy="146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518" name="CustomShape 105"/>
          <p:cNvSpPr/>
          <p:nvPr/>
        </p:nvSpPr>
        <p:spPr>
          <a:xfrm>
            <a:off x="4290840" y="5566320"/>
            <a:ext cx="38340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13</a:t>
            </a:r>
            <a:endParaRPr/>
          </a:p>
        </p:txBody>
      </p:sp>
      <p:sp>
        <p:nvSpPr>
          <p:cNvPr id="519" name="CustomShape 106"/>
          <p:cNvSpPr/>
          <p:nvPr/>
        </p:nvSpPr>
        <p:spPr>
          <a:xfrm>
            <a:off x="4257720" y="5710320"/>
            <a:ext cx="46476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8.10</a:t>
            </a:r>
            <a:r>
              <a:rPr lang="fr-FR" sz="900" strike="noStrike" baseline="30000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520" name="Line 107"/>
          <p:cNvSpPr/>
          <p:nvPr/>
        </p:nvSpPr>
        <p:spPr>
          <a:xfrm flipV="1">
            <a:off x="3285360" y="5508720"/>
            <a:ext cx="0" cy="745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521" name="Line 108"/>
          <p:cNvSpPr/>
          <p:nvPr/>
        </p:nvSpPr>
        <p:spPr>
          <a:xfrm flipV="1">
            <a:off x="3069360" y="5504040"/>
            <a:ext cx="0" cy="745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522" name="Line 109"/>
          <p:cNvSpPr/>
          <p:nvPr/>
        </p:nvSpPr>
        <p:spPr>
          <a:xfrm flipV="1">
            <a:off x="2854440" y="5508720"/>
            <a:ext cx="0" cy="745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523" name="CustomShape 110"/>
          <p:cNvSpPr/>
          <p:nvPr/>
        </p:nvSpPr>
        <p:spPr>
          <a:xfrm>
            <a:off x="4578840" y="5568120"/>
            <a:ext cx="38340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14</a:t>
            </a:r>
            <a:endParaRPr/>
          </a:p>
        </p:txBody>
      </p:sp>
      <p:sp>
        <p:nvSpPr>
          <p:cNvPr id="524" name="CustomShape 111"/>
          <p:cNvSpPr/>
          <p:nvPr/>
        </p:nvSpPr>
        <p:spPr>
          <a:xfrm>
            <a:off x="4545720" y="5711760"/>
            <a:ext cx="586440" cy="228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Arial"/>
              </a:rPr>
              <a:t>1.6.10</a:t>
            </a:r>
            <a:r>
              <a:rPr lang="fr-FR" sz="900" strike="noStrike" baseline="30000">
                <a:solidFill>
                  <a:srgbClr val="000000"/>
                </a:solidFill>
                <a:latin typeface="Arial"/>
              </a:rPr>
              <a:t>4</a:t>
            </a:r>
            <a:endParaRPr/>
          </a:p>
        </p:txBody>
      </p:sp>
      <p:sp>
        <p:nvSpPr>
          <p:cNvPr id="525" name="Line 112"/>
          <p:cNvSpPr/>
          <p:nvPr/>
        </p:nvSpPr>
        <p:spPr>
          <a:xfrm flipV="1">
            <a:off x="3921840" y="5512680"/>
            <a:ext cx="0" cy="745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526" name="Line 113"/>
          <p:cNvSpPr/>
          <p:nvPr/>
        </p:nvSpPr>
        <p:spPr>
          <a:xfrm flipV="1">
            <a:off x="4220280" y="5491440"/>
            <a:ext cx="0" cy="745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527" name="Line 114"/>
          <p:cNvSpPr/>
          <p:nvPr/>
        </p:nvSpPr>
        <p:spPr>
          <a:xfrm flipV="1">
            <a:off x="4455360" y="5504040"/>
            <a:ext cx="0" cy="741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528" name="Line 115"/>
          <p:cNvSpPr/>
          <p:nvPr/>
        </p:nvSpPr>
        <p:spPr>
          <a:xfrm flipV="1">
            <a:off x="4747320" y="5506200"/>
            <a:ext cx="0" cy="745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</p:sp>
      <p:sp>
        <p:nvSpPr>
          <p:cNvPr id="529" name="CustomShape 116"/>
          <p:cNvSpPr/>
          <p:nvPr/>
        </p:nvSpPr>
        <p:spPr>
          <a:xfrm>
            <a:off x="4898160" y="6176160"/>
            <a:ext cx="7776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ff0000"/>
                </a:solidFill>
                <a:latin typeface="Calibri"/>
              </a:rPr>
              <a:t>6,000X</a:t>
            </a:r>
            <a:endParaRPr/>
          </a:p>
        </p:txBody>
      </p:sp>
      <p:sp>
        <p:nvSpPr>
          <p:cNvPr id="530" name="Line 117"/>
          <p:cNvSpPr/>
          <p:nvPr/>
        </p:nvSpPr>
        <p:spPr>
          <a:xfrm>
            <a:off x="5004000" y="2198160"/>
            <a:ext cx="0" cy="3999960"/>
          </a:xfrm>
          <a:prstGeom prst="line">
            <a:avLst/>
          </a:prstGeom>
          <a:ln w="19080">
            <a:solidFill>
              <a:srgbClr val="ff0000"/>
            </a:solidFill>
            <a:custDash>
              <a:ds d="400000" sp="300000"/>
            </a:custDash>
            <a:round/>
          </a:ln>
        </p:spPr>
      </p:sp>
      <p:sp>
        <p:nvSpPr>
          <p:cNvPr id="531" name="CustomShape 118"/>
          <p:cNvSpPr/>
          <p:nvPr/>
        </p:nvSpPr>
        <p:spPr>
          <a:xfrm>
            <a:off x="3671280" y="6165360"/>
            <a:ext cx="7776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ff0000"/>
                </a:solidFill>
                <a:latin typeface="Calibri"/>
              </a:rPr>
              <a:t>700X</a:t>
            </a:r>
            <a:endParaRPr/>
          </a:p>
        </p:txBody>
      </p:sp>
      <p:sp>
        <p:nvSpPr>
          <p:cNvPr id="532" name="Line 119"/>
          <p:cNvSpPr/>
          <p:nvPr/>
        </p:nvSpPr>
        <p:spPr>
          <a:xfrm>
            <a:off x="4065480" y="2852640"/>
            <a:ext cx="0" cy="3323520"/>
          </a:xfrm>
          <a:prstGeom prst="line">
            <a:avLst/>
          </a:prstGeom>
          <a:ln w="19080">
            <a:solidFill>
              <a:srgbClr val="ff0000"/>
            </a:solidFill>
            <a:custDash>
              <a:ds d="400000" sp="300000"/>
            </a:custDash>
            <a:round/>
          </a:ln>
        </p:spPr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40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46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nodeType="afterEffect" fill="hold" presetClass="path" presetID="42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50" nodeType="withEffect" fill="hold" presetClass="entr" presetID="53" presetSubtype="16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nodeType="after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56520" y="972000"/>
            <a:ext cx="360396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300" strike="noStrike">
                <a:solidFill>
                  <a:srgbClr val="000000"/>
                </a:solidFill>
                <a:latin typeface="Calibri"/>
                <a:ea typeface="바탕"/>
              </a:rPr>
              <a:t>Pair-End sequencing: insert size ~ 400 bp</a:t>
            </a:r>
            <a:endParaRPr/>
          </a:p>
        </p:txBody>
      </p:sp>
      <p:sp>
        <p:nvSpPr>
          <p:cNvPr id="534" name="CustomShape 2"/>
          <p:cNvSpPr/>
          <p:nvPr/>
        </p:nvSpPr>
        <p:spPr>
          <a:xfrm>
            <a:off x="539640" y="-99360"/>
            <a:ext cx="84034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Sequencing with high physical coverage</a:t>
            </a:r>
            <a:endParaRPr/>
          </a:p>
        </p:txBody>
      </p:sp>
      <p:sp>
        <p:nvSpPr>
          <p:cNvPr id="535" name="CustomShape 3"/>
          <p:cNvSpPr/>
          <p:nvPr/>
        </p:nvSpPr>
        <p:spPr>
          <a:xfrm>
            <a:off x="15480" y="3702240"/>
            <a:ext cx="669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Reference</a:t>
            </a:r>
            <a:endParaRPr/>
          </a:p>
        </p:txBody>
      </p:sp>
      <p:sp>
        <p:nvSpPr>
          <p:cNvPr id="536" name="Line 4"/>
          <p:cNvSpPr/>
          <p:nvPr/>
        </p:nvSpPr>
        <p:spPr>
          <a:xfrm>
            <a:off x="691560" y="3825720"/>
            <a:ext cx="827280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537" name="Line 5"/>
          <p:cNvSpPr/>
          <p:nvPr/>
        </p:nvSpPr>
        <p:spPr>
          <a:xfrm>
            <a:off x="725040" y="35870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538" name="Line 6"/>
          <p:cNvSpPr/>
          <p:nvPr/>
        </p:nvSpPr>
        <p:spPr>
          <a:xfrm>
            <a:off x="725040" y="31492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539" name="Line 7"/>
          <p:cNvSpPr/>
          <p:nvPr/>
        </p:nvSpPr>
        <p:spPr>
          <a:xfrm>
            <a:off x="725040" y="271152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540" name="Line 8"/>
          <p:cNvSpPr/>
          <p:nvPr/>
        </p:nvSpPr>
        <p:spPr>
          <a:xfrm>
            <a:off x="725040" y="293040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541" name="Line 9"/>
          <p:cNvSpPr/>
          <p:nvPr/>
        </p:nvSpPr>
        <p:spPr>
          <a:xfrm>
            <a:off x="725040" y="33681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542" name="Line 10"/>
          <p:cNvSpPr/>
          <p:nvPr/>
        </p:nvSpPr>
        <p:spPr>
          <a:xfrm>
            <a:off x="725040" y="18363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543" name="Line 11"/>
          <p:cNvSpPr/>
          <p:nvPr/>
        </p:nvSpPr>
        <p:spPr>
          <a:xfrm>
            <a:off x="725040" y="16174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544" name="Line 12"/>
          <p:cNvSpPr/>
          <p:nvPr/>
        </p:nvSpPr>
        <p:spPr>
          <a:xfrm>
            <a:off x="725040" y="20552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545" name="Line 13"/>
          <p:cNvSpPr/>
          <p:nvPr/>
        </p:nvSpPr>
        <p:spPr>
          <a:xfrm>
            <a:off x="725040" y="22737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546" name="Line 14"/>
          <p:cNvSpPr/>
          <p:nvPr/>
        </p:nvSpPr>
        <p:spPr>
          <a:xfrm>
            <a:off x="725040" y="24926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547" name="CustomShape 15"/>
          <p:cNvSpPr/>
          <p:nvPr/>
        </p:nvSpPr>
        <p:spPr>
          <a:xfrm>
            <a:off x="302760" y="15033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</a:t>
            </a:r>
            <a:endParaRPr/>
          </a:p>
        </p:txBody>
      </p:sp>
      <p:sp>
        <p:nvSpPr>
          <p:cNvPr id="548" name="CustomShape 16"/>
          <p:cNvSpPr/>
          <p:nvPr/>
        </p:nvSpPr>
        <p:spPr>
          <a:xfrm>
            <a:off x="302760" y="17222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2</a:t>
            </a:r>
            <a:endParaRPr/>
          </a:p>
        </p:txBody>
      </p:sp>
      <p:sp>
        <p:nvSpPr>
          <p:cNvPr id="549" name="CustomShape 17"/>
          <p:cNvSpPr/>
          <p:nvPr/>
        </p:nvSpPr>
        <p:spPr>
          <a:xfrm>
            <a:off x="302760" y="19411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3</a:t>
            </a:r>
            <a:endParaRPr/>
          </a:p>
        </p:txBody>
      </p:sp>
      <p:sp>
        <p:nvSpPr>
          <p:cNvPr id="550" name="CustomShape 18"/>
          <p:cNvSpPr/>
          <p:nvPr/>
        </p:nvSpPr>
        <p:spPr>
          <a:xfrm>
            <a:off x="302760" y="21600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4</a:t>
            </a:r>
            <a:endParaRPr/>
          </a:p>
        </p:txBody>
      </p:sp>
      <p:sp>
        <p:nvSpPr>
          <p:cNvPr id="551" name="CustomShape 19"/>
          <p:cNvSpPr/>
          <p:nvPr/>
        </p:nvSpPr>
        <p:spPr>
          <a:xfrm>
            <a:off x="302760" y="237888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5</a:t>
            </a:r>
            <a:endParaRPr/>
          </a:p>
        </p:txBody>
      </p:sp>
      <p:sp>
        <p:nvSpPr>
          <p:cNvPr id="552" name="CustomShape 20"/>
          <p:cNvSpPr/>
          <p:nvPr/>
        </p:nvSpPr>
        <p:spPr>
          <a:xfrm>
            <a:off x="302760" y="25977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6</a:t>
            </a:r>
            <a:endParaRPr/>
          </a:p>
        </p:txBody>
      </p:sp>
      <p:sp>
        <p:nvSpPr>
          <p:cNvPr id="553" name="CustomShape 21"/>
          <p:cNvSpPr/>
          <p:nvPr/>
        </p:nvSpPr>
        <p:spPr>
          <a:xfrm>
            <a:off x="302760" y="28166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7</a:t>
            </a:r>
            <a:endParaRPr/>
          </a:p>
        </p:txBody>
      </p:sp>
      <p:sp>
        <p:nvSpPr>
          <p:cNvPr id="554" name="CustomShape 22"/>
          <p:cNvSpPr/>
          <p:nvPr/>
        </p:nvSpPr>
        <p:spPr>
          <a:xfrm>
            <a:off x="302760" y="30355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8</a:t>
            </a:r>
            <a:endParaRPr/>
          </a:p>
        </p:txBody>
      </p:sp>
      <p:sp>
        <p:nvSpPr>
          <p:cNvPr id="555" name="CustomShape 23"/>
          <p:cNvSpPr/>
          <p:nvPr/>
        </p:nvSpPr>
        <p:spPr>
          <a:xfrm>
            <a:off x="302760" y="32544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9</a:t>
            </a:r>
            <a:endParaRPr/>
          </a:p>
        </p:txBody>
      </p:sp>
      <p:sp>
        <p:nvSpPr>
          <p:cNvPr id="556" name="CustomShape 24"/>
          <p:cNvSpPr/>
          <p:nvPr/>
        </p:nvSpPr>
        <p:spPr>
          <a:xfrm>
            <a:off x="230040" y="3472920"/>
            <a:ext cx="6786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10</a:t>
            </a:r>
            <a:endParaRPr/>
          </a:p>
        </p:txBody>
      </p:sp>
      <p:sp>
        <p:nvSpPr>
          <p:cNvPr id="557" name="Line 25"/>
          <p:cNvSpPr/>
          <p:nvPr/>
        </p:nvSpPr>
        <p:spPr>
          <a:xfrm>
            <a:off x="5594760" y="249444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558" name="Line 26"/>
          <p:cNvSpPr/>
          <p:nvPr/>
        </p:nvSpPr>
        <p:spPr>
          <a:xfrm flipH="1">
            <a:off x="5518440" y="249444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559" name="Line 27"/>
          <p:cNvSpPr/>
          <p:nvPr/>
        </p:nvSpPr>
        <p:spPr>
          <a:xfrm flipH="1">
            <a:off x="5910840" y="249444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560" name="Line 28"/>
          <p:cNvSpPr/>
          <p:nvPr/>
        </p:nvSpPr>
        <p:spPr>
          <a:xfrm>
            <a:off x="6199560" y="271332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561" name="Line 29"/>
          <p:cNvSpPr/>
          <p:nvPr/>
        </p:nvSpPr>
        <p:spPr>
          <a:xfrm flipH="1">
            <a:off x="6123240" y="271332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562" name="Line 30"/>
          <p:cNvSpPr/>
          <p:nvPr/>
        </p:nvSpPr>
        <p:spPr>
          <a:xfrm flipH="1">
            <a:off x="6515640" y="271332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563" name="Line 31"/>
          <p:cNvSpPr/>
          <p:nvPr/>
        </p:nvSpPr>
        <p:spPr>
          <a:xfrm>
            <a:off x="7356600" y="22752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564" name="Line 32"/>
          <p:cNvSpPr/>
          <p:nvPr/>
        </p:nvSpPr>
        <p:spPr>
          <a:xfrm flipH="1">
            <a:off x="7280640" y="22752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565" name="Line 33"/>
          <p:cNvSpPr/>
          <p:nvPr/>
        </p:nvSpPr>
        <p:spPr>
          <a:xfrm flipH="1">
            <a:off x="7673040" y="22752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566" name="Line 34"/>
          <p:cNvSpPr/>
          <p:nvPr/>
        </p:nvSpPr>
        <p:spPr>
          <a:xfrm>
            <a:off x="8176320" y="31464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567" name="Line 35"/>
          <p:cNvSpPr/>
          <p:nvPr/>
        </p:nvSpPr>
        <p:spPr>
          <a:xfrm flipH="1">
            <a:off x="8100360" y="31464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568" name="Line 36"/>
          <p:cNvSpPr/>
          <p:nvPr/>
        </p:nvSpPr>
        <p:spPr>
          <a:xfrm flipH="1">
            <a:off x="8492400" y="31464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569" name="Line 37"/>
          <p:cNvSpPr/>
          <p:nvPr/>
        </p:nvSpPr>
        <p:spPr>
          <a:xfrm>
            <a:off x="4340160" y="33606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570" name="Line 38"/>
          <p:cNvSpPr/>
          <p:nvPr/>
        </p:nvSpPr>
        <p:spPr>
          <a:xfrm flipH="1">
            <a:off x="4264200" y="33606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571" name="Line 39"/>
          <p:cNvSpPr/>
          <p:nvPr/>
        </p:nvSpPr>
        <p:spPr>
          <a:xfrm>
            <a:off x="3231360" y="29232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572" name="Line 40"/>
          <p:cNvSpPr/>
          <p:nvPr/>
        </p:nvSpPr>
        <p:spPr>
          <a:xfrm flipH="1">
            <a:off x="3155400" y="29232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573" name="Line 41"/>
          <p:cNvSpPr/>
          <p:nvPr/>
        </p:nvSpPr>
        <p:spPr>
          <a:xfrm flipH="1">
            <a:off x="3547800" y="29232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574" name="Line 42"/>
          <p:cNvSpPr/>
          <p:nvPr/>
        </p:nvSpPr>
        <p:spPr>
          <a:xfrm>
            <a:off x="2446200" y="35820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575" name="Line 43"/>
          <p:cNvSpPr/>
          <p:nvPr/>
        </p:nvSpPr>
        <p:spPr>
          <a:xfrm flipH="1">
            <a:off x="2370240" y="35820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576" name="Line 44"/>
          <p:cNvSpPr/>
          <p:nvPr/>
        </p:nvSpPr>
        <p:spPr>
          <a:xfrm flipH="1">
            <a:off x="2762280" y="35820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577" name="Line 45"/>
          <p:cNvSpPr/>
          <p:nvPr/>
        </p:nvSpPr>
        <p:spPr>
          <a:xfrm>
            <a:off x="1379880" y="206028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578" name="Line 46"/>
          <p:cNvSpPr/>
          <p:nvPr/>
        </p:nvSpPr>
        <p:spPr>
          <a:xfrm flipH="1">
            <a:off x="1303920" y="206028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579" name="Line 47"/>
          <p:cNvSpPr/>
          <p:nvPr/>
        </p:nvSpPr>
        <p:spPr>
          <a:xfrm flipH="1">
            <a:off x="1695960" y="206028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580" name="Line 48"/>
          <p:cNvSpPr/>
          <p:nvPr/>
        </p:nvSpPr>
        <p:spPr>
          <a:xfrm flipH="1">
            <a:off x="4656240" y="33606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581" name="Line 49"/>
          <p:cNvSpPr/>
          <p:nvPr/>
        </p:nvSpPr>
        <p:spPr>
          <a:xfrm>
            <a:off x="4930560" y="161712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582" name="Line 50"/>
          <p:cNvSpPr/>
          <p:nvPr/>
        </p:nvSpPr>
        <p:spPr>
          <a:xfrm flipH="1">
            <a:off x="4854240" y="161712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583" name="Line 51"/>
          <p:cNvSpPr/>
          <p:nvPr/>
        </p:nvSpPr>
        <p:spPr>
          <a:xfrm flipH="1">
            <a:off x="5246640" y="161712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584" name="Line 52"/>
          <p:cNvSpPr/>
          <p:nvPr/>
        </p:nvSpPr>
        <p:spPr>
          <a:xfrm>
            <a:off x="976680" y="18378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585" name="Line 53"/>
          <p:cNvSpPr/>
          <p:nvPr/>
        </p:nvSpPr>
        <p:spPr>
          <a:xfrm flipH="1">
            <a:off x="900720" y="18378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586" name="Line 54"/>
          <p:cNvSpPr/>
          <p:nvPr/>
        </p:nvSpPr>
        <p:spPr>
          <a:xfrm flipH="1">
            <a:off x="1292760" y="1837800"/>
            <a:ext cx="18360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587" name="CustomShape 55"/>
          <p:cNvSpPr/>
          <p:nvPr/>
        </p:nvSpPr>
        <p:spPr>
          <a:xfrm>
            <a:off x="191880" y="16038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56"/>
          <p:cNvSpPr/>
          <p:nvPr/>
        </p:nvSpPr>
        <p:spPr>
          <a:xfrm>
            <a:off x="191880" y="18212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57"/>
          <p:cNvSpPr/>
          <p:nvPr/>
        </p:nvSpPr>
        <p:spPr>
          <a:xfrm>
            <a:off x="191880" y="20390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58"/>
          <p:cNvSpPr/>
          <p:nvPr/>
        </p:nvSpPr>
        <p:spPr>
          <a:xfrm>
            <a:off x="191880" y="22564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59"/>
          <p:cNvSpPr/>
          <p:nvPr/>
        </p:nvSpPr>
        <p:spPr>
          <a:xfrm>
            <a:off x="191880" y="24742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60"/>
          <p:cNvSpPr/>
          <p:nvPr/>
        </p:nvSpPr>
        <p:spPr>
          <a:xfrm>
            <a:off x="191880" y="26917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61"/>
          <p:cNvSpPr/>
          <p:nvPr/>
        </p:nvSpPr>
        <p:spPr>
          <a:xfrm>
            <a:off x="191880" y="29091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62"/>
          <p:cNvSpPr/>
          <p:nvPr/>
        </p:nvSpPr>
        <p:spPr>
          <a:xfrm>
            <a:off x="191880" y="31269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63"/>
          <p:cNvSpPr/>
          <p:nvPr/>
        </p:nvSpPr>
        <p:spPr>
          <a:xfrm>
            <a:off x="191880" y="33444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64"/>
          <p:cNvSpPr/>
          <p:nvPr/>
        </p:nvSpPr>
        <p:spPr>
          <a:xfrm>
            <a:off x="191880" y="35618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5246640" y="1627200"/>
            <a:ext cx="174240" cy="219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2"/>
          <p:cNvSpPr/>
          <p:nvPr/>
        </p:nvSpPr>
        <p:spPr>
          <a:xfrm>
            <a:off x="56520" y="972000"/>
            <a:ext cx="360396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300" strike="noStrike">
                <a:solidFill>
                  <a:srgbClr val="000000"/>
                </a:solidFill>
                <a:latin typeface="Calibri"/>
                <a:ea typeface="바탕"/>
              </a:rPr>
              <a:t>Pair-End sequencing: insert size ~ 400 bp</a:t>
            </a:r>
            <a:endParaRPr/>
          </a:p>
        </p:txBody>
      </p:sp>
      <p:sp>
        <p:nvSpPr>
          <p:cNvPr id="599" name="CustomShape 3"/>
          <p:cNvSpPr/>
          <p:nvPr/>
        </p:nvSpPr>
        <p:spPr>
          <a:xfrm>
            <a:off x="539640" y="-99360"/>
            <a:ext cx="84034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Sequencing with high physical coverage</a:t>
            </a:r>
            <a:endParaRPr/>
          </a:p>
        </p:txBody>
      </p:sp>
      <p:sp>
        <p:nvSpPr>
          <p:cNvPr id="600" name="CustomShape 4"/>
          <p:cNvSpPr/>
          <p:nvPr/>
        </p:nvSpPr>
        <p:spPr>
          <a:xfrm>
            <a:off x="15480" y="3702240"/>
            <a:ext cx="669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Reference</a:t>
            </a:r>
            <a:endParaRPr/>
          </a:p>
        </p:txBody>
      </p:sp>
      <p:sp>
        <p:nvSpPr>
          <p:cNvPr id="601" name="CustomShape 5"/>
          <p:cNvSpPr/>
          <p:nvPr/>
        </p:nvSpPr>
        <p:spPr>
          <a:xfrm>
            <a:off x="900720" y="1836360"/>
            <a:ext cx="174240" cy="19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6"/>
          <p:cNvSpPr/>
          <p:nvPr/>
        </p:nvSpPr>
        <p:spPr>
          <a:xfrm>
            <a:off x="1276200" y="1821600"/>
            <a:ext cx="174240" cy="19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7"/>
          <p:cNvSpPr/>
          <p:nvPr/>
        </p:nvSpPr>
        <p:spPr>
          <a:xfrm>
            <a:off x="1684080" y="2055240"/>
            <a:ext cx="174240" cy="1775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8"/>
          <p:cNvSpPr/>
          <p:nvPr/>
        </p:nvSpPr>
        <p:spPr>
          <a:xfrm>
            <a:off x="2370240" y="3582360"/>
            <a:ext cx="174240" cy="258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CustomShape 9"/>
          <p:cNvSpPr/>
          <p:nvPr/>
        </p:nvSpPr>
        <p:spPr>
          <a:xfrm>
            <a:off x="2762640" y="3582360"/>
            <a:ext cx="174240" cy="258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10"/>
          <p:cNvSpPr/>
          <p:nvPr/>
        </p:nvSpPr>
        <p:spPr>
          <a:xfrm>
            <a:off x="3155400" y="2923200"/>
            <a:ext cx="174240" cy="894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11"/>
          <p:cNvSpPr/>
          <p:nvPr/>
        </p:nvSpPr>
        <p:spPr>
          <a:xfrm>
            <a:off x="3538080" y="2913840"/>
            <a:ext cx="174240" cy="894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12"/>
          <p:cNvSpPr/>
          <p:nvPr/>
        </p:nvSpPr>
        <p:spPr>
          <a:xfrm>
            <a:off x="4253040" y="3360960"/>
            <a:ext cx="17424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13"/>
          <p:cNvSpPr/>
          <p:nvPr/>
        </p:nvSpPr>
        <p:spPr>
          <a:xfrm>
            <a:off x="4660920" y="3360960"/>
            <a:ext cx="17424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14"/>
          <p:cNvSpPr/>
          <p:nvPr/>
        </p:nvSpPr>
        <p:spPr>
          <a:xfrm>
            <a:off x="4876560" y="1617480"/>
            <a:ext cx="174240" cy="219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15"/>
          <p:cNvSpPr/>
          <p:nvPr/>
        </p:nvSpPr>
        <p:spPr>
          <a:xfrm>
            <a:off x="5518800" y="2493000"/>
            <a:ext cx="174240" cy="1317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16"/>
          <p:cNvSpPr/>
          <p:nvPr/>
        </p:nvSpPr>
        <p:spPr>
          <a:xfrm>
            <a:off x="5911200" y="2493000"/>
            <a:ext cx="174240" cy="1317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17"/>
          <p:cNvSpPr/>
          <p:nvPr/>
        </p:nvSpPr>
        <p:spPr>
          <a:xfrm>
            <a:off x="6123600" y="2714400"/>
            <a:ext cx="174240" cy="1091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18"/>
          <p:cNvSpPr/>
          <p:nvPr/>
        </p:nvSpPr>
        <p:spPr>
          <a:xfrm>
            <a:off x="6506280" y="2714400"/>
            <a:ext cx="174240" cy="1091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19"/>
          <p:cNvSpPr/>
          <p:nvPr/>
        </p:nvSpPr>
        <p:spPr>
          <a:xfrm>
            <a:off x="7280640" y="2274120"/>
            <a:ext cx="174240" cy="1543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20"/>
          <p:cNvSpPr/>
          <p:nvPr/>
        </p:nvSpPr>
        <p:spPr>
          <a:xfrm>
            <a:off x="7663320" y="2267640"/>
            <a:ext cx="174240" cy="1543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21"/>
          <p:cNvSpPr/>
          <p:nvPr/>
        </p:nvSpPr>
        <p:spPr>
          <a:xfrm>
            <a:off x="8100360" y="3146760"/>
            <a:ext cx="174240" cy="694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22"/>
          <p:cNvSpPr/>
          <p:nvPr/>
        </p:nvSpPr>
        <p:spPr>
          <a:xfrm>
            <a:off x="8501400" y="3137760"/>
            <a:ext cx="174240" cy="694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Line 23"/>
          <p:cNvSpPr/>
          <p:nvPr/>
        </p:nvSpPr>
        <p:spPr>
          <a:xfrm>
            <a:off x="725040" y="35870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620" name="Line 24"/>
          <p:cNvSpPr/>
          <p:nvPr/>
        </p:nvSpPr>
        <p:spPr>
          <a:xfrm>
            <a:off x="725040" y="31492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621" name="Line 25"/>
          <p:cNvSpPr/>
          <p:nvPr/>
        </p:nvSpPr>
        <p:spPr>
          <a:xfrm>
            <a:off x="725040" y="271152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622" name="Line 26"/>
          <p:cNvSpPr/>
          <p:nvPr/>
        </p:nvSpPr>
        <p:spPr>
          <a:xfrm>
            <a:off x="725040" y="293040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623" name="Line 27"/>
          <p:cNvSpPr/>
          <p:nvPr/>
        </p:nvSpPr>
        <p:spPr>
          <a:xfrm>
            <a:off x="725040" y="33681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624" name="Line 28"/>
          <p:cNvSpPr/>
          <p:nvPr/>
        </p:nvSpPr>
        <p:spPr>
          <a:xfrm>
            <a:off x="725040" y="18363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625" name="Line 29"/>
          <p:cNvSpPr/>
          <p:nvPr/>
        </p:nvSpPr>
        <p:spPr>
          <a:xfrm>
            <a:off x="725040" y="16174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626" name="Line 30"/>
          <p:cNvSpPr/>
          <p:nvPr/>
        </p:nvSpPr>
        <p:spPr>
          <a:xfrm>
            <a:off x="725040" y="20552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627" name="Line 31"/>
          <p:cNvSpPr/>
          <p:nvPr/>
        </p:nvSpPr>
        <p:spPr>
          <a:xfrm>
            <a:off x="725040" y="22737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628" name="Line 32"/>
          <p:cNvSpPr/>
          <p:nvPr/>
        </p:nvSpPr>
        <p:spPr>
          <a:xfrm>
            <a:off x="725040" y="24926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629" name="CustomShape 33"/>
          <p:cNvSpPr/>
          <p:nvPr/>
        </p:nvSpPr>
        <p:spPr>
          <a:xfrm>
            <a:off x="302760" y="15033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</a:t>
            </a:r>
            <a:endParaRPr/>
          </a:p>
        </p:txBody>
      </p:sp>
      <p:sp>
        <p:nvSpPr>
          <p:cNvPr id="630" name="CustomShape 34"/>
          <p:cNvSpPr/>
          <p:nvPr/>
        </p:nvSpPr>
        <p:spPr>
          <a:xfrm>
            <a:off x="302760" y="17222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2</a:t>
            </a:r>
            <a:endParaRPr/>
          </a:p>
        </p:txBody>
      </p:sp>
      <p:sp>
        <p:nvSpPr>
          <p:cNvPr id="631" name="CustomShape 35"/>
          <p:cNvSpPr/>
          <p:nvPr/>
        </p:nvSpPr>
        <p:spPr>
          <a:xfrm>
            <a:off x="302760" y="19411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3</a:t>
            </a:r>
            <a:endParaRPr/>
          </a:p>
        </p:txBody>
      </p:sp>
      <p:sp>
        <p:nvSpPr>
          <p:cNvPr id="632" name="CustomShape 36"/>
          <p:cNvSpPr/>
          <p:nvPr/>
        </p:nvSpPr>
        <p:spPr>
          <a:xfrm>
            <a:off x="302760" y="21600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4</a:t>
            </a:r>
            <a:endParaRPr/>
          </a:p>
        </p:txBody>
      </p:sp>
      <p:sp>
        <p:nvSpPr>
          <p:cNvPr id="633" name="CustomShape 37"/>
          <p:cNvSpPr/>
          <p:nvPr/>
        </p:nvSpPr>
        <p:spPr>
          <a:xfrm>
            <a:off x="302760" y="237888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5</a:t>
            </a:r>
            <a:endParaRPr/>
          </a:p>
        </p:txBody>
      </p:sp>
      <p:sp>
        <p:nvSpPr>
          <p:cNvPr id="634" name="CustomShape 38"/>
          <p:cNvSpPr/>
          <p:nvPr/>
        </p:nvSpPr>
        <p:spPr>
          <a:xfrm>
            <a:off x="302760" y="25977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6</a:t>
            </a:r>
            <a:endParaRPr/>
          </a:p>
        </p:txBody>
      </p:sp>
      <p:sp>
        <p:nvSpPr>
          <p:cNvPr id="635" name="CustomShape 39"/>
          <p:cNvSpPr/>
          <p:nvPr/>
        </p:nvSpPr>
        <p:spPr>
          <a:xfrm>
            <a:off x="302760" y="28166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7</a:t>
            </a:r>
            <a:endParaRPr/>
          </a:p>
        </p:txBody>
      </p:sp>
      <p:sp>
        <p:nvSpPr>
          <p:cNvPr id="636" name="CustomShape 40"/>
          <p:cNvSpPr/>
          <p:nvPr/>
        </p:nvSpPr>
        <p:spPr>
          <a:xfrm>
            <a:off x="302760" y="30355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8</a:t>
            </a:r>
            <a:endParaRPr/>
          </a:p>
        </p:txBody>
      </p:sp>
      <p:sp>
        <p:nvSpPr>
          <p:cNvPr id="637" name="CustomShape 41"/>
          <p:cNvSpPr/>
          <p:nvPr/>
        </p:nvSpPr>
        <p:spPr>
          <a:xfrm>
            <a:off x="302760" y="32544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9</a:t>
            </a:r>
            <a:endParaRPr/>
          </a:p>
        </p:txBody>
      </p:sp>
      <p:sp>
        <p:nvSpPr>
          <p:cNvPr id="638" name="CustomShape 42"/>
          <p:cNvSpPr/>
          <p:nvPr/>
        </p:nvSpPr>
        <p:spPr>
          <a:xfrm>
            <a:off x="230040" y="3472920"/>
            <a:ext cx="6786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10</a:t>
            </a:r>
            <a:endParaRPr/>
          </a:p>
        </p:txBody>
      </p:sp>
      <p:sp>
        <p:nvSpPr>
          <p:cNvPr id="639" name="Line 43"/>
          <p:cNvSpPr/>
          <p:nvPr/>
        </p:nvSpPr>
        <p:spPr>
          <a:xfrm>
            <a:off x="5594760" y="249444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640" name="Line 44"/>
          <p:cNvSpPr/>
          <p:nvPr/>
        </p:nvSpPr>
        <p:spPr>
          <a:xfrm flipH="1">
            <a:off x="5518440" y="249444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641" name="Line 45"/>
          <p:cNvSpPr/>
          <p:nvPr/>
        </p:nvSpPr>
        <p:spPr>
          <a:xfrm flipH="1">
            <a:off x="5910840" y="249444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642" name="Line 46"/>
          <p:cNvSpPr/>
          <p:nvPr/>
        </p:nvSpPr>
        <p:spPr>
          <a:xfrm>
            <a:off x="6199560" y="271332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643" name="Line 47"/>
          <p:cNvSpPr/>
          <p:nvPr/>
        </p:nvSpPr>
        <p:spPr>
          <a:xfrm flipH="1">
            <a:off x="6123240" y="271332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644" name="Line 48"/>
          <p:cNvSpPr/>
          <p:nvPr/>
        </p:nvSpPr>
        <p:spPr>
          <a:xfrm flipH="1">
            <a:off x="6515640" y="271332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645" name="Line 49"/>
          <p:cNvSpPr/>
          <p:nvPr/>
        </p:nvSpPr>
        <p:spPr>
          <a:xfrm>
            <a:off x="7356600" y="22752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646" name="Line 50"/>
          <p:cNvSpPr/>
          <p:nvPr/>
        </p:nvSpPr>
        <p:spPr>
          <a:xfrm flipH="1">
            <a:off x="7280640" y="22752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647" name="Line 51"/>
          <p:cNvSpPr/>
          <p:nvPr/>
        </p:nvSpPr>
        <p:spPr>
          <a:xfrm flipH="1">
            <a:off x="7673040" y="22752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648" name="Line 52"/>
          <p:cNvSpPr/>
          <p:nvPr/>
        </p:nvSpPr>
        <p:spPr>
          <a:xfrm>
            <a:off x="8176320" y="31464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649" name="Line 53"/>
          <p:cNvSpPr/>
          <p:nvPr/>
        </p:nvSpPr>
        <p:spPr>
          <a:xfrm flipH="1">
            <a:off x="8100360" y="31464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650" name="Line 54"/>
          <p:cNvSpPr/>
          <p:nvPr/>
        </p:nvSpPr>
        <p:spPr>
          <a:xfrm flipH="1">
            <a:off x="8492400" y="31464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651" name="Line 55"/>
          <p:cNvSpPr/>
          <p:nvPr/>
        </p:nvSpPr>
        <p:spPr>
          <a:xfrm>
            <a:off x="4340160" y="33606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652" name="Line 56"/>
          <p:cNvSpPr/>
          <p:nvPr/>
        </p:nvSpPr>
        <p:spPr>
          <a:xfrm flipH="1">
            <a:off x="4264200" y="33606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653" name="Line 57"/>
          <p:cNvSpPr/>
          <p:nvPr/>
        </p:nvSpPr>
        <p:spPr>
          <a:xfrm>
            <a:off x="3231360" y="29232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654" name="Line 58"/>
          <p:cNvSpPr/>
          <p:nvPr/>
        </p:nvSpPr>
        <p:spPr>
          <a:xfrm flipH="1">
            <a:off x="3155400" y="29232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655" name="Line 59"/>
          <p:cNvSpPr/>
          <p:nvPr/>
        </p:nvSpPr>
        <p:spPr>
          <a:xfrm flipH="1">
            <a:off x="3547800" y="29232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656" name="Line 60"/>
          <p:cNvSpPr/>
          <p:nvPr/>
        </p:nvSpPr>
        <p:spPr>
          <a:xfrm>
            <a:off x="2446200" y="35820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657" name="Line 61"/>
          <p:cNvSpPr/>
          <p:nvPr/>
        </p:nvSpPr>
        <p:spPr>
          <a:xfrm flipH="1">
            <a:off x="2370240" y="35820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658" name="Line 62"/>
          <p:cNvSpPr/>
          <p:nvPr/>
        </p:nvSpPr>
        <p:spPr>
          <a:xfrm flipH="1">
            <a:off x="2762280" y="35820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659" name="Line 63"/>
          <p:cNvSpPr/>
          <p:nvPr/>
        </p:nvSpPr>
        <p:spPr>
          <a:xfrm>
            <a:off x="1379880" y="206028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660" name="Line 64"/>
          <p:cNvSpPr/>
          <p:nvPr/>
        </p:nvSpPr>
        <p:spPr>
          <a:xfrm flipH="1">
            <a:off x="1303920" y="206028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661" name="Line 65"/>
          <p:cNvSpPr/>
          <p:nvPr/>
        </p:nvSpPr>
        <p:spPr>
          <a:xfrm flipH="1">
            <a:off x="1695960" y="206028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662" name="Line 66"/>
          <p:cNvSpPr/>
          <p:nvPr/>
        </p:nvSpPr>
        <p:spPr>
          <a:xfrm flipH="1">
            <a:off x="4656240" y="33606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663" name="Line 67"/>
          <p:cNvSpPr/>
          <p:nvPr/>
        </p:nvSpPr>
        <p:spPr>
          <a:xfrm flipH="1">
            <a:off x="4854240" y="161712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664" name="Line 68"/>
          <p:cNvSpPr/>
          <p:nvPr/>
        </p:nvSpPr>
        <p:spPr>
          <a:xfrm>
            <a:off x="976680" y="18378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665" name="Line 69"/>
          <p:cNvSpPr/>
          <p:nvPr/>
        </p:nvSpPr>
        <p:spPr>
          <a:xfrm flipH="1">
            <a:off x="900720" y="18378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666" name="Line 70"/>
          <p:cNvSpPr/>
          <p:nvPr/>
        </p:nvSpPr>
        <p:spPr>
          <a:xfrm flipH="1">
            <a:off x="1292760" y="1837800"/>
            <a:ext cx="18360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667" name="Line 71"/>
          <p:cNvSpPr/>
          <p:nvPr/>
        </p:nvSpPr>
        <p:spPr>
          <a:xfrm>
            <a:off x="691560" y="3825720"/>
            <a:ext cx="827280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668" name="Line 72"/>
          <p:cNvSpPr/>
          <p:nvPr/>
        </p:nvSpPr>
        <p:spPr>
          <a:xfrm>
            <a:off x="4930560" y="161712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669" name="Line 73"/>
          <p:cNvSpPr/>
          <p:nvPr/>
        </p:nvSpPr>
        <p:spPr>
          <a:xfrm flipH="1">
            <a:off x="5246640" y="161712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670" name="CustomShape 74"/>
          <p:cNvSpPr/>
          <p:nvPr/>
        </p:nvSpPr>
        <p:spPr>
          <a:xfrm>
            <a:off x="191880" y="16038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75"/>
          <p:cNvSpPr/>
          <p:nvPr/>
        </p:nvSpPr>
        <p:spPr>
          <a:xfrm>
            <a:off x="191880" y="18212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76"/>
          <p:cNvSpPr/>
          <p:nvPr/>
        </p:nvSpPr>
        <p:spPr>
          <a:xfrm>
            <a:off x="191880" y="20390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77"/>
          <p:cNvSpPr/>
          <p:nvPr/>
        </p:nvSpPr>
        <p:spPr>
          <a:xfrm>
            <a:off x="191880" y="22564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78"/>
          <p:cNvSpPr/>
          <p:nvPr/>
        </p:nvSpPr>
        <p:spPr>
          <a:xfrm>
            <a:off x="191880" y="24742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79"/>
          <p:cNvSpPr/>
          <p:nvPr/>
        </p:nvSpPr>
        <p:spPr>
          <a:xfrm>
            <a:off x="191880" y="26917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80"/>
          <p:cNvSpPr/>
          <p:nvPr/>
        </p:nvSpPr>
        <p:spPr>
          <a:xfrm>
            <a:off x="191880" y="29091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81"/>
          <p:cNvSpPr/>
          <p:nvPr/>
        </p:nvSpPr>
        <p:spPr>
          <a:xfrm>
            <a:off x="191880" y="31269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82"/>
          <p:cNvSpPr/>
          <p:nvPr/>
        </p:nvSpPr>
        <p:spPr>
          <a:xfrm>
            <a:off x="191880" y="33444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83"/>
          <p:cNvSpPr/>
          <p:nvPr/>
        </p:nvSpPr>
        <p:spPr>
          <a:xfrm>
            <a:off x="191880" y="35618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CustomShape 1"/>
          <p:cNvSpPr/>
          <p:nvPr/>
        </p:nvSpPr>
        <p:spPr>
          <a:xfrm>
            <a:off x="5246640" y="1627200"/>
            <a:ext cx="174240" cy="219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2"/>
          <p:cNvSpPr/>
          <p:nvPr/>
        </p:nvSpPr>
        <p:spPr>
          <a:xfrm>
            <a:off x="56520" y="972000"/>
            <a:ext cx="360396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300" strike="noStrike">
                <a:solidFill>
                  <a:srgbClr val="000000"/>
                </a:solidFill>
                <a:latin typeface="Calibri"/>
                <a:ea typeface="바탕"/>
              </a:rPr>
              <a:t>Pair-End sequencing: insert size ~ 400 bp</a:t>
            </a:r>
            <a:endParaRPr/>
          </a:p>
        </p:txBody>
      </p:sp>
      <p:sp>
        <p:nvSpPr>
          <p:cNvPr id="682" name="CustomShape 3"/>
          <p:cNvSpPr/>
          <p:nvPr/>
        </p:nvSpPr>
        <p:spPr>
          <a:xfrm>
            <a:off x="539640" y="-99360"/>
            <a:ext cx="84034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Sequencing with high physical coverage</a:t>
            </a:r>
            <a:endParaRPr/>
          </a:p>
        </p:txBody>
      </p:sp>
      <p:sp>
        <p:nvSpPr>
          <p:cNvPr id="683" name="CustomShape 4"/>
          <p:cNvSpPr/>
          <p:nvPr/>
        </p:nvSpPr>
        <p:spPr>
          <a:xfrm flipV="1">
            <a:off x="691920" y="4525560"/>
            <a:ext cx="360" cy="57564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5"/>
          <p:cNvSpPr/>
          <p:nvPr/>
        </p:nvSpPr>
        <p:spPr>
          <a:xfrm>
            <a:off x="691920" y="5104080"/>
            <a:ext cx="8128440" cy="36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Line 6"/>
          <p:cNvSpPr/>
          <p:nvPr/>
        </p:nvSpPr>
        <p:spPr>
          <a:xfrm>
            <a:off x="621720" y="490068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686" name="Line 7"/>
          <p:cNvSpPr/>
          <p:nvPr/>
        </p:nvSpPr>
        <p:spPr>
          <a:xfrm>
            <a:off x="624240" y="469764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687" name="CustomShape 8"/>
          <p:cNvSpPr/>
          <p:nvPr/>
        </p:nvSpPr>
        <p:spPr>
          <a:xfrm>
            <a:off x="406080" y="455256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688" name="CustomShape 9"/>
          <p:cNvSpPr/>
          <p:nvPr/>
        </p:nvSpPr>
        <p:spPr>
          <a:xfrm>
            <a:off x="395640" y="476856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689" name="CustomShape 10"/>
          <p:cNvSpPr/>
          <p:nvPr/>
        </p:nvSpPr>
        <p:spPr>
          <a:xfrm>
            <a:off x="395640" y="497448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0</a:t>
            </a:r>
            <a:endParaRPr/>
          </a:p>
        </p:txBody>
      </p:sp>
      <p:sp>
        <p:nvSpPr>
          <p:cNvPr id="690" name="Line 11"/>
          <p:cNvSpPr/>
          <p:nvPr/>
        </p:nvSpPr>
        <p:spPr>
          <a:xfrm flipH="1">
            <a:off x="55292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691" name="Line 12"/>
          <p:cNvSpPr/>
          <p:nvPr/>
        </p:nvSpPr>
        <p:spPr>
          <a:xfrm flipH="1">
            <a:off x="592164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692" name="Line 13"/>
          <p:cNvSpPr/>
          <p:nvPr/>
        </p:nvSpPr>
        <p:spPr>
          <a:xfrm flipH="1">
            <a:off x="61340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693" name="Line 14"/>
          <p:cNvSpPr/>
          <p:nvPr/>
        </p:nvSpPr>
        <p:spPr>
          <a:xfrm flipH="1">
            <a:off x="6526080" y="4924080"/>
            <a:ext cx="183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694" name="Line 15"/>
          <p:cNvSpPr/>
          <p:nvPr/>
        </p:nvSpPr>
        <p:spPr>
          <a:xfrm flipH="1">
            <a:off x="729108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695" name="Line 16"/>
          <p:cNvSpPr/>
          <p:nvPr/>
        </p:nvSpPr>
        <p:spPr>
          <a:xfrm flipH="1">
            <a:off x="768348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696" name="Line 17"/>
          <p:cNvSpPr/>
          <p:nvPr/>
        </p:nvSpPr>
        <p:spPr>
          <a:xfrm flipH="1">
            <a:off x="8107560" y="491940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697" name="Line 18"/>
          <p:cNvSpPr/>
          <p:nvPr/>
        </p:nvSpPr>
        <p:spPr>
          <a:xfrm flipH="1">
            <a:off x="8499960" y="491940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698" name="Line 19"/>
          <p:cNvSpPr/>
          <p:nvPr/>
        </p:nvSpPr>
        <p:spPr>
          <a:xfrm flipH="1">
            <a:off x="42746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699" name="Line 20"/>
          <p:cNvSpPr/>
          <p:nvPr/>
        </p:nvSpPr>
        <p:spPr>
          <a:xfrm flipH="1">
            <a:off x="31658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00" name="Line 21"/>
          <p:cNvSpPr/>
          <p:nvPr/>
        </p:nvSpPr>
        <p:spPr>
          <a:xfrm flipH="1">
            <a:off x="355824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01" name="Line 22"/>
          <p:cNvSpPr/>
          <p:nvPr/>
        </p:nvSpPr>
        <p:spPr>
          <a:xfrm flipH="1">
            <a:off x="91116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02" name="Line 23"/>
          <p:cNvSpPr/>
          <p:nvPr/>
        </p:nvSpPr>
        <p:spPr>
          <a:xfrm flipV="1">
            <a:off x="108576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03" name="Line 24"/>
          <p:cNvSpPr/>
          <p:nvPr/>
        </p:nvSpPr>
        <p:spPr>
          <a:xfrm flipH="1">
            <a:off x="238068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04" name="Line 25"/>
          <p:cNvSpPr/>
          <p:nvPr/>
        </p:nvSpPr>
        <p:spPr>
          <a:xfrm flipH="1">
            <a:off x="277308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05" name="Line 26"/>
          <p:cNvSpPr/>
          <p:nvPr/>
        </p:nvSpPr>
        <p:spPr>
          <a:xfrm flipH="1">
            <a:off x="1314360" y="47134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06" name="Line 27"/>
          <p:cNvSpPr/>
          <p:nvPr/>
        </p:nvSpPr>
        <p:spPr>
          <a:xfrm flipH="1">
            <a:off x="170676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07" name="Line 28"/>
          <p:cNvSpPr/>
          <p:nvPr/>
        </p:nvSpPr>
        <p:spPr>
          <a:xfrm flipH="1">
            <a:off x="466704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08" name="Line 29"/>
          <p:cNvSpPr/>
          <p:nvPr/>
        </p:nvSpPr>
        <p:spPr>
          <a:xfrm flipH="1">
            <a:off x="48650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09" name="Line 30"/>
          <p:cNvSpPr/>
          <p:nvPr/>
        </p:nvSpPr>
        <p:spPr>
          <a:xfrm flipH="1">
            <a:off x="525708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10" name="Line 31"/>
          <p:cNvSpPr/>
          <p:nvPr/>
        </p:nvSpPr>
        <p:spPr>
          <a:xfrm flipV="1">
            <a:off x="91512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11" name="Line 32"/>
          <p:cNvSpPr/>
          <p:nvPr/>
        </p:nvSpPr>
        <p:spPr>
          <a:xfrm flipV="1">
            <a:off x="1488960" y="4721400"/>
            <a:ext cx="0" cy="3798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12" name="Line 33"/>
          <p:cNvSpPr/>
          <p:nvPr/>
        </p:nvSpPr>
        <p:spPr>
          <a:xfrm flipV="1">
            <a:off x="1318320" y="4721400"/>
            <a:ext cx="0" cy="3798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13" name="Line 34"/>
          <p:cNvSpPr/>
          <p:nvPr/>
        </p:nvSpPr>
        <p:spPr>
          <a:xfrm flipV="1">
            <a:off x="187920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14" name="Line 35"/>
          <p:cNvSpPr/>
          <p:nvPr/>
        </p:nvSpPr>
        <p:spPr>
          <a:xfrm flipV="1">
            <a:off x="170856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15" name="Line 36"/>
          <p:cNvSpPr/>
          <p:nvPr/>
        </p:nvSpPr>
        <p:spPr>
          <a:xfrm flipV="1">
            <a:off x="254988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16" name="Line 37"/>
          <p:cNvSpPr/>
          <p:nvPr/>
        </p:nvSpPr>
        <p:spPr>
          <a:xfrm flipV="1">
            <a:off x="237888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17" name="Line 38"/>
          <p:cNvSpPr/>
          <p:nvPr/>
        </p:nvSpPr>
        <p:spPr>
          <a:xfrm flipV="1">
            <a:off x="2945520" y="49269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18" name="Line 39"/>
          <p:cNvSpPr/>
          <p:nvPr/>
        </p:nvSpPr>
        <p:spPr>
          <a:xfrm flipV="1">
            <a:off x="2774880" y="49269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19" name="Line 40"/>
          <p:cNvSpPr/>
          <p:nvPr/>
        </p:nvSpPr>
        <p:spPr>
          <a:xfrm flipV="1">
            <a:off x="334044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20" name="Line 41"/>
          <p:cNvSpPr/>
          <p:nvPr/>
        </p:nvSpPr>
        <p:spPr>
          <a:xfrm flipV="1">
            <a:off x="316980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21" name="Line 42"/>
          <p:cNvSpPr/>
          <p:nvPr/>
        </p:nvSpPr>
        <p:spPr>
          <a:xfrm flipV="1">
            <a:off x="373104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22" name="Line 43"/>
          <p:cNvSpPr/>
          <p:nvPr/>
        </p:nvSpPr>
        <p:spPr>
          <a:xfrm flipV="1">
            <a:off x="356004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23" name="Line 44"/>
          <p:cNvSpPr/>
          <p:nvPr/>
        </p:nvSpPr>
        <p:spPr>
          <a:xfrm flipV="1">
            <a:off x="4449240" y="49266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24" name="Line 45"/>
          <p:cNvSpPr/>
          <p:nvPr/>
        </p:nvSpPr>
        <p:spPr>
          <a:xfrm flipV="1">
            <a:off x="4278600" y="49266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25" name="Line 46"/>
          <p:cNvSpPr/>
          <p:nvPr/>
        </p:nvSpPr>
        <p:spPr>
          <a:xfrm flipV="1">
            <a:off x="4845960" y="49219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26" name="Line 47"/>
          <p:cNvSpPr/>
          <p:nvPr/>
        </p:nvSpPr>
        <p:spPr>
          <a:xfrm flipV="1">
            <a:off x="4675320" y="49266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27" name="Line 48"/>
          <p:cNvSpPr/>
          <p:nvPr/>
        </p:nvSpPr>
        <p:spPr>
          <a:xfrm flipV="1">
            <a:off x="503712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28" name="Line 49"/>
          <p:cNvSpPr/>
          <p:nvPr/>
        </p:nvSpPr>
        <p:spPr>
          <a:xfrm flipV="1">
            <a:off x="486648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29" name="Line 50"/>
          <p:cNvSpPr/>
          <p:nvPr/>
        </p:nvSpPr>
        <p:spPr>
          <a:xfrm flipV="1">
            <a:off x="5437440" y="49269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30" name="Line 51"/>
          <p:cNvSpPr/>
          <p:nvPr/>
        </p:nvSpPr>
        <p:spPr>
          <a:xfrm flipH="1" flipV="1">
            <a:off x="5266440" y="4926960"/>
            <a:ext cx="36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31" name="Line 52"/>
          <p:cNvSpPr/>
          <p:nvPr/>
        </p:nvSpPr>
        <p:spPr>
          <a:xfrm flipV="1">
            <a:off x="569952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32" name="Line 53"/>
          <p:cNvSpPr/>
          <p:nvPr/>
        </p:nvSpPr>
        <p:spPr>
          <a:xfrm flipV="1">
            <a:off x="552888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33" name="Line 54"/>
          <p:cNvSpPr/>
          <p:nvPr/>
        </p:nvSpPr>
        <p:spPr>
          <a:xfrm flipV="1">
            <a:off x="609408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34" name="Line 55"/>
          <p:cNvSpPr/>
          <p:nvPr/>
        </p:nvSpPr>
        <p:spPr>
          <a:xfrm flipV="1">
            <a:off x="592344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35" name="Line 56"/>
          <p:cNvSpPr/>
          <p:nvPr/>
        </p:nvSpPr>
        <p:spPr>
          <a:xfrm flipV="1">
            <a:off x="630864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36" name="Line 57"/>
          <p:cNvSpPr/>
          <p:nvPr/>
        </p:nvSpPr>
        <p:spPr>
          <a:xfrm flipV="1">
            <a:off x="613800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37" name="Line 58"/>
          <p:cNvSpPr/>
          <p:nvPr/>
        </p:nvSpPr>
        <p:spPr>
          <a:xfrm flipV="1">
            <a:off x="6709680" y="49147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38" name="Line 59"/>
          <p:cNvSpPr/>
          <p:nvPr/>
        </p:nvSpPr>
        <p:spPr>
          <a:xfrm flipV="1">
            <a:off x="6538680" y="49147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39" name="Line 60"/>
          <p:cNvSpPr/>
          <p:nvPr/>
        </p:nvSpPr>
        <p:spPr>
          <a:xfrm flipV="1">
            <a:off x="746568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40" name="Line 61"/>
          <p:cNvSpPr/>
          <p:nvPr/>
        </p:nvSpPr>
        <p:spPr>
          <a:xfrm flipV="1">
            <a:off x="729504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41" name="Line 62"/>
          <p:cNvSpPr/>
          <p:nvPr/>
        </p:nvSpPr>
        <p:spPr>
          <a:xfrm flipV="1">
            <a:off x="786024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42" name="Line 63"/>
          <p:cNvSpPr/>
          <p:nvPr/>
        </p:nvSpPr>
        <p:spPr>
          <a:xfrm flipV="1">
            <a:off x="768960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43" name="Line 64"/>
          <p:cNvSpPr/>
          <p:nvPr/>
        </p:nvSpPr>
        <p:spPr>
          <a:xfrm flipV="1">
            <a:off x="827100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44" name="Line 65"/>
          <p:cNvSpPr/>
          <p:nvPr/>
        </p:nvSpPr>
        <p:spPr>
          <a:xfrm flipV="1">
            <a:off x="810036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45" name="Line 66"/>
          <p:cNvSpPr/>
          <p:nvPr/>
        </p:nvSpPr>
        <p:spPr>
          <a:xfrm flipV="1">
            <a:off x="868320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46" name="Line 67"/>
          <p:cNvSpPr/>
          <p:nvPr/>
        </p:nvSpPr>
        <p:spPr>
          <a:xfrm flipV="1">
            <a:off x="851256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47" name="Line 68"/>
          <p:cNvSpPr/>
          <p:nvPr/>
        </p:nvSpPr>
        <p:spPr>
          <a:xfrm flipH="1">
            <a:off x="697680" y="5104080"/>
            <a:ext cx="2109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48" name="Line 69"/>
          <p:cNvSpPr/>
          <p:nvPr/>
        </p:nvSpPr>
        <p:spPr>
          <a:xfrm flipH="1">
            <a:off x="1081800" y="5104080"/>
            <a:ext cx="2365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49" name="Line 70"/>
          <p:cNvSpPr/>
          <p:nvPr/>
        </p:nvSpPr>
        <p:spPr>
          <a:xfrm flipH="1">
            <a:off x="148896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50" name="Line 71"/>
          <p:cNvSpPr/>
          <p:nvPr/>
        </p:nvSpPr>
        <p:spPr>
          <a:xfrm flipH="1">
            <a:off x="1880640" y="5104080"/>
            <a:ext cx="480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51" name="Line 72"/>
          <p:cNvSpPr/>
          <p:nvPr/>
        </p:nvSpPr>
        <p:spPr>
          <a:xfrm flipH="1">
            <a:off x="255708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52" name="Line 73"/>
          <p:cNvSpPr/>
          <p:nvPr/>
        </p:nvSpPr>
        <p:spPr>
          <a:xfrm flipH="1">
            <a:off x="293760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53" name="Line 74"/>
          <p:cNvSpPr/>
          <p:nvPr/>
        </p:nvSpPr>
        <p:spPr>
          <a:xfrm flipH="1">
            <a:off x="3342600" y="5104080"/>
            <a:ext cx="217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54" name="Line 75"/>
          <p:cNvSpPr/>
          <p:nvPr/>
        </p:nvSpPr>
        <p:spPr>
          <a:xfrm flipH="1">
            <a:off x="3741480" y="5104080"/>
            <a:ext cx="537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55" name="Line 76"/>
          <p:cNvSpPr/>
          <p:nvPr/>
        </p:nvSpPr>
        <p:spPr>
          <a:xfrm flipH="1">
            <a:off x="445752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56" name="Line 77"/>
          <p:cNvSpPr/>
          <p:nvPr/>
        </p:nvSpPr>
        <p:spPr>
          <a:xfrm flipH="1">
            <a:off x="5440320" y="5104080"/>
            <a:ext cx="889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57" name="Line 78"/>
          <p:cNvSpPr/>
          <p:nvPr/>
        </p:nvSpPr>
        <p:spPr>
          <a:xfrm flipH="1">
            <a:off x="5049000" y="5104080"/>
            <a:ext cx="217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58" name="Line 79"/>
          <p:cNvSpPr/>
          <p:nvPr/>
        </p:nvSpPr>
        <p:spPr>
          <a:xfrm flipH="1">
            <a:off x="6698880" y="5104080"/>
            <a:ext cx="5961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59" name="Line 80"/>
          <p:cNvSpPr/>
          <p:nvPr/>
        </p:nvSpPr>
        <p:spPr>
          <a:xfrm flipH="1">
            <a:off x="570384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60" name="Line 81"/>
          <p:cNvSpPr/>
          <p:nvPr/>
        </p:nvSpPr>
        <p:spPr>
          <a:xfrm flipH="1">
            <a:off x="6321240" y="5104080"/>
            <a:ext cx="217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61" name="Line 82"/>
          <p:cNvSpPr/>
          <p:nvPr/>
        </p:nvSpPr>
        <p:spPr>
          <a:xfrm flipH="1">
            <a:off x="747180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62" name="Line 83"/>
          <p:cNvSpPr/>
          <p:nvPr/>
        </p:nvSpPr>
        <p:spPr>
          <a:xfrm flipH="1">
            <a:off x="7866720" y="5104080"/>
            <a:ext cx="2408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63" name="Line 84"/>
          <p:cNvSpPr/>
          <p:nvPr/>
        </p:nvSpPr>
        <p:spPr>
          <a:xfrm flipH="1">
            <a:off x="8282160" y="5104080"/>
            <a:ext cx="2304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764" name="CustomShape 85"/>
          <p:cNvSpPr/>
          <p:nvPr/>
        </p:nvSpPr>
        <p:spPr>
          <a:xfrm>
            <a:off x="3925440" y="4111200"/>
            <a:ext cx="150876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050" strike="noStrike">
                <a:solidFill>
                  <a:srgbClr val="000000"/>
                </a:solidFill>
                <a:latin typeface="Calibri"/>
              </a:rPr>
              <a:t>Coverage (sequence)</a:t>
            </a:r>
            <a:endParaRPr/>
          </a:p>
        </p:txBody>
      </p:sp>
      <p:sp>
        <p:nvSpPr>
          <p:cNvPr id="765" name="CustomShape 86"/>
          <p:cNvSpPr/>
          <p:nvPr/>
        </p:nvSpPr>
        <p:spPr>
          <a:xfrm>
            <a:off x="4030920" y="4317480"/>
            <a:ext cx="129780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cov</a:t>
            </a:r>
            <a:r>
              <a:rPr b="1" lang="fr-FR" sz="1200" strike="noStrike" baseline="-25000">
                <a:solidFill>
                  <a:srgbClr val="000000"/>
                </a:solidFill>
                <a:latin typeface="Calibri"/>
              </a:rPr>
              <a:t>seq</a:t>
            </a: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 = 0.5X</a:t>
            </a:r>
            <a:endParaRPr/>
          </a:p>
        </p:txBody>
      </p:sp>
      <p:sp>
        <p:nvSpPr>
          <p:cNvPr id="766" name="CustomShape 87"/>
          <p:cNvSpPr/>
          <p:nvPr/>
        </p:nvSpPr>
        <p:spPr>
          <a:xfrm>
            <a:off x="15480" y="3702240"/>
            <a:ext cx="669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Reference</a:t>
            </a:r>
            <a:endParaRPr/>
          </a:p>
        </p:txBody>
      </p:sp>
      <p:sp>
        <p:nvSpPr>
          <p:cNvPr id="767" name="CustomShape 88"/>
          <p:cNvSpPr/>
          <p:nvPr/>
        </p:nvSpPr>
        <p:spPr>
          <a:xfrm>
            <a:off x="900720" y="1836360"/>
            <a:ext cx="174240" cy="19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89"/>
          <p:cNvSpPr/>
          <p:nvPr/>
        </p:nvSpPr>
        <p:spPr>
          <a:xfrm>
            <a:off x="1276200" y="1821600"/>
            <a:ext cx="174240" cy="19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90"/>
          <p:cNvSpPr/>
          <p:nvPr/>
        </p:nvSpPr>
        <p:spPr>
          <a:xfrm>
            <a:off x="1684080" y="2055240"/>
            <a:ext cx="174240" cy="1775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91"/>
          <p:cNvSpPr/>
          <p:nvPr/>
        </p:nvSpPr>
        <p:spPr>
          <a:xfrm>
            <a:off x="2370240" y="3582360"/>
            <a:ext cx="174240" cy="258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1" name="CustomShape 92"/>
          <p:cNvSpPr/>
          <p:nvPr/>
        </p:nvSpPr>
        <p:spPr>
          <a:xfrm>
            <a:off x="2762640" y="3582360"/>
            <a:ext cx="174240" cy="258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93"/>
          <p:cNvSpPr/>
          <p:nvPr/>
        </p:nvSpPr>
        <p:spPr>
          <a:xfrm>
            <a:off x="3155400" y="2923200"/>
            <a:ext cx="174240" cy="894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94"/>
          <p:cNvSpPr/>
          <p:nvPr/>
        </p:nvSpPr>
        <p:spPr>
          <a:xfrm>
            <a:off x="3538080" y="2913840"/>
            <a:ext cx="174240" cy="894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95"/>
          <p:cNvSpPr/>
          <p:nvPr/>
        </p:nvSpPr>
        <p:spPr>
          <a:xfrm>
            <a:off x="4253040" y="3360960"/>
            <a:ext cx="17424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96"/>
          <p:cNvSpPr/>
          <p:nvPr/>
        </p:nvSpPr>
        <p:spPr>
          <a:xfrm>
            <a:off x="4660920" y="3360960"/>
            <a:ext cx="17424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97"/>
          <p:cNvSpPr/>
          <p:nvPr/>
        </p:nvSpPr>
        <p:spPr>
          <a:xfrm>
            <a:off x="4876560" y="1617480"/>
            <a:ext cx="174240" cy="219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CustomShape 98"/>
          <p:cNvSpPr/>
          <p:nvPr/>
        </p:nvSpPr>
        <p:spPr>
          <a:xfrm>
            <a:off x="5518800" y="2493000"/>
            <a:ext cx="174240" cy="1317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99"/>
          <p:cNvSpPr/>
          <p:nvPr/>
        </p:nvSpPr>
        <p:spPr>
          <a:xfrm>
            <a:off x="5911200" y="2493000"/>
            <a:ext cx="174240" cy="1317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00"/>
          <p:cNvSpPr/>
          <p:nvPr/>
        </p:nvSpPr>
        <p:spPr>
          <a:xfrm>
            <a:off x="6123600" y="2714400"/>
            <a:ext cx="174240" cy="1091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CustomShape 101"/>
          <p:cNvSpPr/>
          <p:nvPr/>
        </p:nvSpPr>
        <p:spPr>
          <a:xfrm>
            <a:off x="6506280" y="2714400"/>
            <a:ext cx="174240" cy="1091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102"/>
          <p:cNvSpPr/>
          <p:nvPr/>
        </p:nvSpPr>
        <p:spPr>
          <a:xfrm>
            <a:off x="7280640" y="2274120"/>
            <a:ext cx="174240" cy="1543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103"/>
          <p:cNvSpPr/>
          <p:nvPr/>
        </p:nvSpPr>
        <p:spPr>
          <a:xfrm>
            <a:off x="7663320" y="2267640"/>
            <a:ext cx="174240" cy="1543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104"/>
          <p:cNvSpPr/>
          <p:nvPr/>
        </p:nvSpPr>
        <p:spPr>
          <a:xfrm>
            <a:off x="8100360" y="3146760"/>
            <a:ext cx="174240" cy="694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105"/>
          <p:cNvSpPr/>
          <p:nvPr/>
        </p:nvSpPr>
        <p:spPr>
          <a:xfrm>
            <a:off x="8501400" y="3137760"/>
            <a:ext cx="174240" cy="694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Line 106"/>
          <p:cNvSpPr/>
          <p:nvPr/>
        </p:nvSpPr>
        <p:spPr>
          <a:xfrm>
            <a:off x="725040" y="35870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786" name="Line 107"/>
          <p:cNvSpPr/>
          <p:nvPr/>
        </p:nvSpPr>
        <p:spPr>
          <a:xfrm>
            <a:off x="725040" y="31492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787" name="Line 108"/>
          <p:cNvSpPr/>
          <p:nvPr/>
        </p:nvSpPr>
        <p:spPr>
          <a:xfrm>
            <a:off x="725040" y="271152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788" name="Line 109"/>
          <p:cNvSpPr/>
          <p:nvPr/>
        </p:nvSpPr>
        <p:spPr>
          <a:xfrm>
            <a:off x="725040" y="293040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789" name="Line 110"/>
          <p:cNvSpPr/>
          <p:nvPr/>
        </p:nvSpPr>
        <p:spPr>
          <a:xfrm>
            <a:off x="725040" y="33681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790" name="Line 111"/>
          <p:cNvSpPr/>
          <p:nvPr/>
        </p:nvSpPr>
        <p:spPr>
          <a:xfrm>
            <a:off x="725040" y="18363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791" name="Line 112"/>
          <p:cNvSpPr/>
          <p:nvPr/>
        </p:nvSpPr>
        <p:spPr>
          <a:xfrm>
            <a:off x="725040" y="16174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792" name="Line 113"/>
          <p:cNvSpPr/>
          <p:nvPr/>
        </p:nvSpPr>
        <p:spPr>
          <a:xfrm>
            <a:off x="725040" y="20552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793" name="Line 114"/>
          <p:cNvSpPr/>
          <p:nvPr/>
        </p:nvSpPr>
        <p:spPr>
          <a:xfrm>
            <a:off x="725040" y="22737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794" name="Line 115"/>
          <p:cNvSpPr/>
          <p:nvPr/>
        </p:nvSpPr>
        <p:spPr>
          <a:xfrm>
            <a:off x="725040" y="24926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795" name="CustomShape 116"/>
          <p:cNvSpPr/>
          <p:nvPr/>
        </p:nvSpPr>
        <p:spPr>
          <a:xfrm>
            <a:off x="302760" y="15033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</a:t>
            </a:r>
            <a:endParaRPr/>
          </a:p>
        </p:txBody>
      </p:sp>
      <p:sp>
        <p:nvSpPr>
          <p:cNvPr id="796" name="CustomShape 117"/>
          <p:cNvSpPr/>
          <p:nvPr/>
        </p:nvSpPr>
        <p:spPr>
          <a:xfrm>
            <a:off x="302760" y="17222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2</a:t>
            </a:r>
            <a:endParaRPr/>
          </a:p>
        </p:txBody>
      </p:sp>
      <p:sp>
        <p:nvSpPr>
          <p:cNvPr id="797" name="CustomShape 118"/>
          <p:cNvSpPr/>
          <p:nvPr/>
        </p:nvSpPr>
        <p:spPr>
          <a:xfrm>
            <a:off x="302760" y="19411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3</a:t>
            </a:r>
            <a:endParaRPr/>
          </a:p>
        </p:txBody>
      </p:sp>
      <p:sp>
        <p:nvSpPr>
          <p:cNvPr id="798" name="CustomShape 119"/>
          <p:cNvSpPr/>
          <p:nvPr/>
        </p:nvSpPr>
        <p:spPr>
          <a:xfrm>
            <a:off x="302760" y="21600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4</a:t>
            </a:r>
            <a:endParaRPr/>
          </a:p>
        </p:txBody>
      </p:sp>
      <p:sp>
        <p:nvSpPr>
          <p:cNvPr id="799" name="CustomShape 120"/>
          <p:cNvSpPr/>
          <p:nvPr/>
        </p:nvSpPr>
        <p:spPr>
          <a:xfrm>
            <a:off x="302760" y="237888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5</a:t>
            </a:r>
            <a:endParaRPr/>
          </a:p>
        </p:txBody>
      </p:sp>
      <p:sp>
        <p:nvSpPr>
          <p:cNvPr id="800" name="CustomShape 121"/>
          <p:cNvSpPr/>
          <p:nvPr/>
        </p:nvSpPr>
        <p:spPr>
          <a:xfrm>
            <a:off x="302760" y="25977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6</a:t>
            </a:r>
            <a:endParaRPr/>
          </a:p>
        </p:txBody>
      </p:sp>
      <p:sp>
        <p:nvSpPr>
          <p:cNvPr id="801" name="CustomShape 122"/>
          <p:cNvSpPr/>
          <p:nvPr/>
        </p:nvSpPr>
        <p:spPr>
          <a:xfrm>
            <a:off x="302760" y="28166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7</a:t>
            </a:r>
            <a:endParaRPr/>
          </a:p>
        </p:txBody>
      </p:sp>
      <p:sp>
        <p:nvSpPr>
          <p:cNvPr id="802" name="CustomShape 123"/>
          <p:cNvSpPr/>
          <p:nvPr/>
        </p:nvSpPr>
        <p:spPr>
          <a:xfrm>
            <a:off x="302760" y="30355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8</a:t>
            </a:r>
            <a:endParaRPr/>
          </a:p>
        </p:txBody>
      </p:sp>
      <p:sp>
        <p:nvSpPr>
          <p:cNvPr id="803" name="CustomShape 124"/>
          <p:cNvSpPr/>
          <p:nvPr/>
        </p:nvSpPr>
        <p:spPr>
          <a:xfrm>
            <a:off x="302760" y="32544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9</a:t>
            </a:r>
            <a:endParaRPr/>
          </a:p>
        </p:txBody>
      </p:sp>
      <p:sp>
        <p:nvSpPr>
          <p:cNvPr id="804" name="CustomShape 125"/>
          <p:cNvSpPr/>
          <p:nvPr/>
        </p:nvSpPr>
        <p:spPr>
          <a:xfrm>
            <a:off x="230040" y="3472920"/>
            <a:ext cx="6786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10</a:t>
            </a:r>
            <a:endParaRPr/>
          </a:p>
        </p:txBody>
      </p:sp>
      <p:sp>
        <p:nvSpPr>
          <p:cNvPr id="805" name="Line 126"/>
          <p:cNvSpPr/>
          <p:nvPr/>
        </p:nvSpPr>
        <p:spPr>
          <a:xfrm>
            <a:off x="5594760" y="249444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806" name="Line 127"/>
          <p:cNvSpPr/>
          <p:nvPr/>
        </p:nvSpPr>
        <p:spPr>
          <a:xfrm flipH="1">
            <a:off x="5518440" y="249444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807" name="Line 128"/>
          <p:cNvSpPr/>
          <p:nvPr/>
        </p:nvSpPr>
        <p:spPr>
          <a:xfrm flipH="1">
            <a:off x="5910840" y="249444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808" name="Line 129"/>
          <p:cNvSpPr/>
          <p:nvPr/>
        </p:nvSpPr>
        <p:spPr>
          <a:xfrm>
            <a:off x="6199560" y="271332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809" name="Line 130"/>
          <p:cNvSpPr/>
          <p:nvPr/>
        </p:nvSpPr>
        <p:spPr>
          <a:xfrm flipH="1">
            <a:off x="6123240" y="271332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810" name="Line 131"/>
          <p:cNvSpPr/>
          <p:nvPr/>
        </p:nvSpPr>
        <p:spPr>
          <a:xfrm flipH="1">
            <a:off x="6515640" y="271332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811" name="Line 132"/>
          <p:cNvSpPr/>
          <p:nvPr/>
        </p:nvSpPr>
        <p:spPr>
          <a:xfrm>
            <a:off x="7356600" y="22752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812" name="Line 133"/>
          <p:cNvSpPr/>
          <p:nvPr/>
        </p:nvSpPr>
        <p:spPr>
          <a:xfrm flipH="1">
            <a:off x="7280640" y="22752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813" name="Line 134"/>
          <p:cNvSpPr/>
          <p:nvPr/>
        </p:nvSpPr>
        <p:spPr>
          <a:xfrm flipH="1">
            <a:off x="7673040" y="22752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814" name="Line 135"/>
          <p:cNvSpPr/>
          <p:nvPr/>
        </p:nvSpPr>
        <p:spPr>
          <a:xfrm>
            <a:off x="8176320" y="31464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815" name="Line 136"/>
          <p:cNvSpPr/>
          <p:nvPr/>
        </p:nvSpPr>
        <p:spPr>
          <a:xfrm flipH="1">
            <a:off x="8100360" y="31464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816" name="Line 137"/>
          <p:cNvSpPr/>
          <p:nvPr/>
        </p:nvSpPr>
        <p:spPr>
          <a:xfrm flipH="1">
            <a:off x="8492400" y="31464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817" name="Line 138"/>
          <p:cNvSpPr/>
          <p:nvPr/>
        </p:nvSpPr>
        <p:spPr>
          <a:xfrm>
            <a:off x="4340160" y="33606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818" name="Line 139"/>
          <p:cNvSpPr/>
          <p:nvPr/>
        </p:nvSpPr>
        <p:spPr>
          <a:xfrm flipH="1">
            <a:off x="4264200" y="33606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819" name="Line 140"/>
          <p:cNvSpPr/>
          <p:nvPr/>
        </p:nvSpPr>
        <p:spPr>
          <a:xfrm>
            <a:off x="3231360" y="29232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820" name="Line 141"/>
          <p:cNvSpPr/>
          <p:nvPr/>
        </p:nvSpPr>
        <p:spPr>
          <a:xfrm flipH="1">
            <a:off x="3155400" y="29232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821" name="Line 142"/>
          <p:cNvSpPr/>
          <p:nvPr/>
        </p:nvSpPr>
        <p:spPr>
          <a:xfrm flipH="1">
            <a:off x="3547800" y="29232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822" name="Line 143"/>
          <p:cNvSpPr/>
          <p:nvPr/>
        </p:nvSpPr>
        <p:spPr>
          <a:xfrm>
            <a:off x="2446200" y="35820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823" name="Line 144"/>
          <p:cNvSpPr/>
          <p:nvPr/>
        </p:nvSpPr>
        <p:spPr>
          <a:xfrm flipH="1">
            <a:off x="2370240" y="35820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824" name="Line 145"/>
          <p:cNvSpPr/>
          <p:nvPr/>
        </p:nvSpPr>
        <p:spPr>
          <a:xfrm flipH="1">
            <a:off x="2762280" y="35820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825" name="Line 146"/>
          <p:cNvSpPr/>
          <p:nvPr/>
        </p:nvSpPr>
        <p:spPr>
          <a:xfrm>
            <a:off x="1379880" y="206028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826" name="Line 147"/>
          <p:cNvSpPr/>
          <p:nvPr/>
        </p:nvSpPr>
        <p:spPr>
          <a:xfrm flipH="1">
            <a:off x="1303920" y="206028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827" name="Line 148"/>
          <p:cNvSpPr/>
          <p:nvPr/>
        </p:nvSpPr>
        <p:spPr>
          <a:xfrm flipH="1">
            <a:off x="1695960" y="206028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828" name="Line 149"/>
          <p:cNvSpPr/>
          <p:nvPr/>
        </p:nvSpPr>
        <p:spPr>
          <a:xfrm flipH="1">
            <a:off x="4656240" y="33606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829" name="Line 150"/>
          <p:cNvSpPr/>
          <p:nvPr/>
        </p:nvSpPr>
        <p:spPr>
          <a:xfrm flipH="1">
            <a:off x="4854240" y="161712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830" name="Line 151"/>
          <p:cNvSpPr/>
          <p:nvPr/>
        </p:nvSpPr>
        <p:spPr>
          <a:xfrm>
            <a:off x="976680" y="18378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831" name="Line 152"/>
          <p:cNvSpPr/>
          <p:nvPr/>
        </p:nvSpPr>
        <p:spPr>
          <a:xfrm flipH="1">
            <a:off x="900720" y="18378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832" name="Line 153"/>
          <p:cNvSpPr/>
          <p:nvPr/>
        </p:nvSpPr>
        <p:spPr>
          <a:xfrm flipH="1">
            <a:off x="1292760" y="1837800"/>
            <a:ext cx="18360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833" name="Line 154"/>
          <p:cNvSpPr/>
          <p:nvPr/>
        </p:nvSpPr>
        <p:spPr>
          <a:xfrm>
            <a:off x="691560" y="3825720"/>
            <a:ext cx="827280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834" name="Line 155"/>
          <p:cNvSpPr/>
          <p:nvPr/>
        </p:nvSpPr>
        <p:spPr>
          <a:xfrm>
            <a:off x="4930560" y="161712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835" name="Line 156"/>
          <p:cNvSpPr/>
          <p:nvPr/>
        </p:nvSpPr>
        <p:spPr>
          <a:xfrm flipH="1">
            <a:off x="5246640" y="161712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836" name="CustomShape 157"/>
          <p:cNvSpPr/>
          <p:nvPr/>
        </p:nvSpPr>
        <p:spPr>
          <a:xfrm>
            <a:off x="191880" y="16038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158"/>
          <p:cNvSpPr/>
          <p:nvPr/>
        </p:nvSpPr>
        <p:spPr>
          <a:xfrm>
            <a:off x="191880" y="18212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159"/>
          <p:cNvSpPr/>
          <p:nvPr/>
        </p:nvSpPr>
        <p:spPr>
          <a:xfrm>
            <a:off x="191880" y="20390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160"/>
          <p:cNvSpPr/>
          <p:nvPr/>
        </p:nvSpPr>
        <p:spPr>
          <a:xfrm>
            <a:off x="191880" y="22564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161"/>
          <p:cNvSpPr/>
          <p:nvPr/>
        </p:nvSpPr>
        <p:spPr>
          <a:xfrm>
            <a:off x="191880" y="24742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162"/>
          <p:cNvSpPr/>
          <p:nvPr/>
        </p:nvSpPr>
        <p:spPr>
          <a:xfrm>
            <a:off x="191880" y="26917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163"/>
          <p:cNvSpPr/>
          <p:nvPr/>
        </p:nvSpPr>
        <p:spPr>
          <a:xfrm>
            <a:off x="191880" y="29091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164"/>
          <p:cNvSpPr/>
          <p:nvPr/>
        </p:nvSpPr>
        <p:spPr>
          <a:xfrm>
            <a:off x="191880" y="31269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165"/>
          <p:cNvSpPr/>
          <p:nvPr/>
        </p:nvSpPr>
        <p:spPr>
          <a:xfrm>
            <a:off x="191880" y="33444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66"/>
          <p:cNvSpPr/>
          <p:nvPr/>
        </p:nvSpPr>
        <p:spPr>
          <a:xfrm>
            <a:off x="191880" y="35618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Espace réservé du contenu 3" descr=""/>
          <p:cNvPicPr/>
          <p:nvPr/>
        </p:nvPicPr>
        <p:blipFill>
          <a:blip r:embed="rId1"/>
          <a:srcRect l="16638" t="32758" r="15275" b="2955"/>
          <a:stretch/>
        </p:blipFill>
        <p:spPr>
          <a:xfrm>
            <a:off x="323640" y="1556640"/>
            <a:ext cx="8839800" cy="4969440"/>
          </a:xfrm>
          <a:prstGeom prst="rect">
            <a:avLst/>
          </a:prstGeom>
          <a:ln>
            <a:noFill/>
          </a:ln>
        </p:spPr>
      </p:pic>
      <p:sp>
        <p:nvSpPr>
          <p:cNvPr id="138" name="TextShape 1"/>
          <p:cNvSpPr txBox="1"/>
          <p:nvPr/>
        </p:nvSpPr>
        <p:spPr>
          <a:xfrm>
            <a:off x="1187640" y="-99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Structural Variations (SV)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56520" y="972000"/>
            <a:ext cx="360396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300" strike="noStrike">
                <a:solidFill>
                  <a:srgbClr val="000000"/>
                </a:solidFill>
                <a:latin typeface="Calibri"/>
                <a:ea typeface="바탕"/>
              </a:rPr>
              <a:t>Pair-End sequencing: insert size ~ 400 bp</a:t>
            </a:r>
            <a:endParaRPr/>
          </a:p>
        </p:txBody>
      </p:sp>
      <p:sp>
        <p:nvSpPr>
          <p:cNvPr id="847" name="CustomShape 2"/>
          <p:cNvSpPr/>
          <p:nvPr/>
        </p:nvSpPr>
        <p:spPr>
          <a:xfrm>
            <a:off x="539640" y="-99360"/>
            <a:ext cx="84034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Sequencing with high physical coverage</a:t>
            </a:r>
            <a:endParaRPr/>
          </a:p>
        </p:txBody>
      </p:sp>
      <p:sp>
        <p:nvSpPr>
          <p:cNvPr id="848" name="CustomShape 3"/>
          <p:cNvSpPr/>
          <p:nvPr/>
        </p:nvSpPr>
        <p:spPr>
          <a:xfrm flipV="1">
            <a:off x="691920" y="4525560"/>
            <a:ext cx="360" cy="57564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4"/>
          <p:cNvSpPr/>
          <p:nvPr/>
        </p:nvSpPr>
        <p:spPr>
          <a:xfrm>
            <a:off x="691920" y="5104080"/>
            <a:ext cx="8128440" cy="36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Line 5"/>
          <p:cNvSpPr/>
          <p:nvPr/>
        </p:nvSpPr>
        <p:spPr>
          <a:xfrm>
            <a:off x="621720" y="490068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851" name="Line 6"/>
          <p:cNvSpPr/>
          <p:nvPr/>
        </p:nvSpPr>
        <p:spPr>
          <a:xfrm>
            <a:off x="624240" y="469764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852" name="CustomShape 7"/>
          <p:cNvSpPr/>
          <p:nvPr/>
        </p:nvSpPr>
        <p:spPr>
          <a:xfrm>
            <a:off x="406080" y="455256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853" name="CustomShape 8"/>
          <p:cNvSpPr/>
          <p:nvPr/>
        </p:nvSpPr>
        <p:spPr>
          <a:xfrm>
            <a:off x="395640" y="476856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854" name="CustomShape 9"/>
          <p:cNvSpPr/>
          <p:nvPr/>
        </p:nvSpPr>
        <p:spPr>
          <a:xfrm>
            <a:off x="395640" y="497448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0</a:t>
            </a:r>
            <a:endParaRPr/>
          </a:p>
        </p:txBody>
      </p:sp>
      <p:sp>
        <p:nvSpPr>
          <p:cNvPr id="855" name="Line 10"/>
          <p:cNvSpPr/>
          <p:nvPr/>
        </p:nvSpPr>
        <p:spPr>
          <a:xfrm flipH="1">
            <a:off x="55292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56" name="Line 11"/>
          <p:cNvSpPr/>
          <p:nvPr/>
        </p:nvSpPr>
        <p:spPr>
          <a:xfrm flipH="1">
            <a:off x="592164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57" name="Line 12"/>
          <p:cNvSpPr/>
          <p:nvPr/>
        </p:nvSpPr>
        <p:spPr>
          <a:xfrm flipH="1">
            <a:off x="61340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58" name="Line 13"/>
          <p:cNvSpPr/>
          <p:nvPr/>
        </p:nvSpPr>
        <p:spPr>
          <a:xfrm flipH="1">
            <a:off x="6526080" y="4924080"/>
            <a:ext cx="183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59" name="Line 14"/>
          <p:cNvSpPr/>
          <p:nvPr/>
        </p:nvSpPr>
        <p:spPr>
          <a:xfrm flipH="1">
            <a:off x="729108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60" name="Line 15"/>
          <p:cNvSpPr/>
          <p:nvPr/>
        </p:nvSpPr>
        <p:spPr>
          <a:xfrm flipH="1">
            <a:off x="768348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61" name="Line 16"/>
          <p:cNvSpPr/>
          <p:nvPr/>
        </p:nvSpPr>
        <p:spPr>
          <a:xfrm flipH="1">
            <a:off x="8107560" y="491940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62" name="Line 17"/>
          <p:cNvSpPr/>
          <p:nvPr/>
        </p:nvSpPr>
        <p:spPr>
          <a:xfrm flipH="1">
            <a:off x="8499960" y="491940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63" name="Line 18"/>
          <p:cNvSpPr/>
          <p:nvPr/>
        </p:nvSpPr>
        <p:spPr>
          <a:xfrm flipH="1">
            <a:off x="42746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64" name="Line 19"/>
          <p:cNvSpPr/>
          <p:nvPr/>
        </p:nvSpPr>
        <p:spPr>
          <a:xfrm flipH="1">
            <a:off x="31658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65" name="Line 20"/>
          <p:cNvSpPr/>
          <p:nvPr/>
        </p:nvSpPr>
        <p:spPr>
          <a:xfrm flipH="1">
            <a:off x="355824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66" name="Line 21"/>
          <p:cNvSpPr/>
          <p:nvPr/>
        </p:nvSpPr>
        <p:spPr>
          <a:xfrm flipH="1">
            <a:off x="91116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67" name="Line 22"/>
          <p:cNvSpPr/>
          <p:nvPr/>
        </p:nvSpPr>
        <p:spPr>
          <a:xfrm flipV="1">
            <a:off x="108576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68" name="Line 23"/>
          <p:cNvSpPr/>
          <p:nvPr/>
        </p:nvSpPr>
        <p:spPr>
          <a:xfrm flipH="1">
            <a:off x="238068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69" name="Line 24"/>
          <p:cNvSpPr/>
          <p:nvPr/>
        </p:nvSpPr>
        <p:spPr>
          <a:xfrm flipH="1">
            <a:off x="277308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70" name="Line 25"/>
          <p:cNvSpPr/>
          <p:nvPr/>
        </p:nvSpPr>
        <p:spPr>
          <a:xfrm flipH="1">
            <a:off x="1314360" y="47134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71" name="Line 26"/>
          <p:cNvSpPr/>
          <p:nvPr/>
        </p:nvSpPr>
        <p:spPr>
          <a:xfrm flipH="1">
            <a:off x="170676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72" name="Line 27"/>
          <p:cNvSpPr/>
          <p:nvPr/>
        </p:nvSpPr>
        <p:spPr>
          <a:xfrm flipH="1">
            <a:off x="466704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73" name="Line 28"/>
          <p:cNvSpPr/>
          <p:nvPr/>
        </p:nvSpPr>
        <p:spPr>
          <a:xfrm flipH="1">
            <a:off x="48650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74" name="Line 29"/>
          <p:cNvSpPr/>
          <p:nvPr/>
        </p:nvSpPr>
        <p:spPr>
          <a:xfrm flipH="1">
            <a:off x="525708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75" name="Line 30"/>
          <p:cNvSpPr/>
          <p:nvPr/>
        </p:nvSpPr>
        <p:spPr>
          <a:xfrm flipV="1">
            <a:off x="91512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76" name="Line 31"/>
          <p:cNvSpPr/>
          <p:nvPr/>
        </p:nvSpPr>
        <p:spPr>
          <a:xfrm flipV="1">
            <a:off x="1488960" y="4721400"/>
            <a:ext cx="0" cy="3798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77" name="Line 32"/>
          <p:cNvSpPr/>
          <p:nvPr/>
        </p:nvSpPr>
        <p:spPr>
          <a:xfrm flipV="1">
            <a:off x="1318320" y="4721400"/>
            <a:ext cx="0" cy="3798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78" name="Line 33"/>
          <p:cNvSpPr/>
          <p:nvPr/>
        </p:nvSpPr>
        <p:spPr>
          <a:xfrm flipV="1">
            <a:off x="187920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79" name="Line 34"/>
          <p:cNvSpPr/>
          <p:nvPr/>
        </p:nvSpPr>
        <p:spPr>
          <a:xfrm flipV="1">
            <a:off x="170856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80" name="Line 35"/>
          <p:cNvSpPr/>
          <p:nvPr/>
        </p:nvSpPr>
        <p:spPr>
          <a:xfrm flipV="1">
            <a:off x="254988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81" name="Line 36"/>
          <p:cNvSpPr/>
          <p:nvPr/>
        </p:nvSpPr>
        <p:spPr>
          <a:xfrm flipV="1">
            <a:off x="237888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82" name="Line 37"/>
          <p:cNvSpPr/>
          <p:nvPr/>
        </p:nvSpPr>
        <p:spPr>
          <a:xfrm flipV="1">
            <a:off x="2945520" y="49269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83" name="Line 38"/>
          <p:cNvSpPr/>
          <p:nvPr/>
        </p:nvSpPr>
        <p:spPr>
          <a:xfrm flipV="1">
            <a:off x="2774880" y="49269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84" name="Line 39"/>
          <p:cNvSpPr/>
          <p:nvPr/>
        </p:nvSpPr>
        <p:spPr>
          <a:xfrm flipV="1">
            <a:off x="334044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85" name="Line 40"/>
          <p:cNvSpPr/>
          <p:nvPr/>
        </p:nvSpPr>
        <p:spPr>
          <a:xfrm flipV="1">
            <a:off x="316980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86" name="Line 41"/>
          <p:cNvSpPr/>
          <p:nvPr/>
        </p:nvSpPr>
        <p:spPr>
          <a:xfrm flipV="1">
            <a:off x="373104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87" name="Line 42"/>
          <p:cNvSpPr/>
          <p:nvPr/>
        </p:nvSpPr>
        <p:spPr>
          <a:xfrm flipV="1">
            <a:off x="356004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88" name="Line 43"/>
          <p:cNvSpPr/>
          <p:nvPr/>
        </p:nvSpPr>
        <p:spPr>
          <a:xfrm flipV="1">
            <a:off x="4449240" y="49266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89" name="Line 44"/>
          <p:cNvSpPr/>
          <p:nvPr/>
        </p:nvSpPr>
        <p:spPr>
          <a:xfrm flipV="1">
            <a:off x="4278600" y="49266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90" name="Line 45"/>
          <p:cNvSpPr/>
          <p:nvPr/>
        </p:nvSpPr>
        <p:spPr>
          <a:xfrm flipV="1">
            <a:off x="4845960" y="49219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91" name="Line 46"/>
          <p:cNvSpPr/>
          <p:nvPr/>
        </p:nvSpPr>
        <p:spPr>
          <a:xfrm flipV="1">
            <a:off x="4675320" y="49266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92" name="Line 47"/>
          <p:cNvSpPr/>
          <p:nvPr/>
        </p:nvSpPr>
        <p:spPr>
          <a:xfrm flipV="1">
            <a:off x="503712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93" name="Line 48"/>
          <p:cNvSpPr/>
          <p:nvPr/>
        </p:nvSpPr>
        <p:spPr>
          <a:xfrm flipV="1">
            <a:off x="486648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94" name="Line 49"/>
          <p:cNvSpPr/>
          <p:nvPr/>
        </p:nvSpPr>
        <p:spPr>
          <a:xfrm flipV="1">
            <a:off x="5437440" y="49269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95" name="Line 50"/>
          <p:cNvSpPr/>
          <p:nvPr/>
        </p:nvSpPr>
        <p:spPr>
          <a:xfrm flipH="1" flipV="1">
            <a:off x="5266440" y="4926960"/>
            <a:ext cx="36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96" name="Line 51"/>
          <p:cNvSpPr/>
          <p:nvPr/>
        </p:nvSpPr>
        <p:spPr>
          <a:xfrm flipV="1">
            <a:off x="569952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97" name="Line 52"/>
          <p:cNvSpPr/>
          <p:nvPr/>
        </p:nvSpPr>
        <p:spPr>
          <a:xfrm flipV="1">
            <a:off x="552888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98" name="Line 53"/>
          <p:cNvSpPr/>
          <p:nvPr/>
        </p:nvSpPr>
        <p:spPr>
          <a:xfrm flipV="1">
            <a:off x="609408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899" name="Line 54"/>
          <p:cNvSpPr/>
          <p:nvPr/>
        </p:nvSpPr>
        <p:spPr>
          <a:xfrm flipV="1">
            <a:off x="592344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00" name="Line 55"/>
          <p:cNvSpPr/>
          <p:nvPr/>
        </p:nvSpPr>
        <p:spPr>
          <a:xfrm flipV="1">
            <a:off x="630864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01" name="Line 56"/>
          <p:cNvSpPr/>
          <p:nvPr/>
        </p:nvSpPr>
        <p:spPr>
          <a:xfrm flipV="1">
            <a:off x="613800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02" name="Line 57"/>
          <p:cNvSpPr/>
          <p:nvPr/>
        </p:nvSpPr>
        <p:spPr>
          <a:xfrm flipV="1">
            <a:off x="6709680" y="49147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03" name="Line 58"/>
          <p:cNvSpPr/>
          <p:nvPr/>
        </p:nvSpPr>
        <p:spPr>
          <a:xfrm flipV="1">
            <a:off x="6538680" y="49147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04" name="Line 59"/>
          <p:cNvSpPr/>
          <p:nvPr/>
        </p:nvSpPr>
        <p:spPr>
          <a:xfrm flipV="1">
            <a:off x="746568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05" name="Line 60"/>
          <p:cNvSpPr/>
          <p:nvPr/>
        </p:nvSpPr>
        <p:spPr>
          <a:xfrm flipV="1">
            <a:off x="729504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06" name="Line 61"/>
          <p:cNvSpPr/>
          <p:nvPr/>
        </p:nvSpPr>
        <p:spPr>
          <a:xfrm flipV="1">
            <a:off x="786024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07" name="Line 62"/>
          <p:cNvSpPr/>
          <p:nvPr/>
        </p:nvSpPr>
        <p:spPr>
          <a:xfrm flipV="1">
            <a:off x="768960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08" name="Line 63"/>
          <p:cNvSpPr/>
          <p:nvPr/>
        </p:nvSpPr>
        <p:spPr>
          <a:xfrm flipV="1">
            <a:off x="827100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09" name="Line 64"/>
          <p:cNvSpPr/>
          <p:nvPr/>
        </p:nvSpPr>
        <p:spPr>
          <a:xfrm flipV="1">
            <a:off x="810036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10" name="Line 65"/>
          <p:cNvSpPr/>
          <p:nvPr/>
        </p:nvSpPr>
        <p:spPr>
          <a:xfrm flipV="1">
            <a:off x="868320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11" name="Line 66"/>
          <p:cNvSpPr/>
          <p:nvPr/>
        </p:nvSpPr>
        <p:spPr>
          <a:xfrm flipV="1">
            <a:off x="851256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12" name="Line 67"/>
          <p:cNvSpPr/>
          <p:nvPr/>
        </p:nvSpPr>
        <p:spPr>
          <a:xfrm flipH="1">
            <a:off x="697680" y="5104080"/>
            <a:ext cx="2109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13" name="Line 68"/>
          <p:cNvSpPr/>
          <p:nvPr/>
        </p:nvSpPr>
        <p:spPr>
          <a:xfrm flipH="1">
            <a:off x="1081800" y="5104080"/>
            <a:ext cx="2365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14" name="Line 69"/>
          <p:cNvSpPr/>
          <p:nvPr/>
        </p:nvSpPr>
        <p:spPr>
          <a:xfrm flipH="1">
            <a:off x="148896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15" name="Line 70"/>
          <p:cNvSpPr/>
          <p:nvPr/>
        </p:nvSpPr>
        <p:spPr>
          <a:xfrm flipH="1">
            <a:off x="1880640" y="5104080"/>
            <a:ext cx="480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16" name="Line 71"/>
          <p:cNvSpPr/>
          <p:nvPr/>
        </p:nvSpPr>
        <p:spPr>
          <a:xfrm flipH="1">
            <a:off x="255708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17" name="Line 72"/>
          <p:cNvSpPr/>
          <p:nvPr/>
        </p:nvSpPr>
        <p:spPr>
          <a:xfrm flipH="1">
            <a:off x="293760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18" name="Line 73"/>
          <p:cNvSpPr/>
          <p:nvPr/>
        </p:nvSpPr>
        <p:spPr>
          <a:xfrm flipH="1">
            <a:off x="3342600" y="5104080"/>
            <a:ext cx="217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19" name="Line 74"/>
          <p:cNvSpPr/>
          <p:nvPr/>
        </p:nvSpPr>
        <p:spPr>
          <a:xfrm flipH="1">
            <a:off x="3741480" y="5104080"/>
            <a:ext cx="537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20" name="Line 75"/>
          <p:cNvSpPr/>
          <p:nvPr/>
        </p:nvSpPr>
        <p:spPr>
          <a:xfrm flipH="1">
            <a:off x="445752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21" name="Line 76"/>
          <p:cNvSpPr/>
          <p:nvPr/>
        </p:nvSpPr>
        <p:spPr>
          <a:xfrm flipH="1">
            <a:off x="5440320" y="5104080"/>
            <a:ext cx="889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22" name="Line 77"/>
          <p:cNvSpPr/>
          <p:nvPr/>
        </p:nvSpPr>
        <p:spPr>
          <a:xfrm flipH="1">
            <a:off x="5049000" y="5104080"/>
            <a:ext cx="217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23" name="Line 78"/>
          <p:cNvSpPr/>
          <p:nvPr/>
        </p:nvSpPr>
        <p:spPr>
          <a:xfrm flipH="1">
            <a:off x="6698880" y="5104080"/>
            <a:ext cx="5961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24" name="Line 79"/>
          <p:cNvSpPr/>
          <p:nvPr/>
        </p:nvSpPr>
        <p:spPr>
          <a:xfrm flipH="1">
            <a:off x="570384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25" name="Line 80"/>
          <p:cNvSpPr/>
          <p:nvPr/>
        </p:nvSpPr>
        <p:spPr>
          <a:xfrm flipH="1">
            <a:off x="6321240" y="5104080"/>
            <a:ext cx="217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26" name="Line 81"/>
          <p:cNvSpPr/>
          <p:nvPr/>
        </p:nvSpPr>
        <p:spPr>
          <a:xfrm flipH="1">
            <a:off x="747180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27" name="Line 82"/>
          <p:cNvSpPr/>
          <p:nvPr/>
        </p:nvSpPr>
        <p:spPr>
          <a:xfrm flipH="1">
            <a:off x="7866720" y="5104080"/>
            <a:ext cx="2408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28" name="Line 83"/>
          <p:cNvSpPr/>
          <p:nvPr/>
        </p:nvSpPr>
        <p:spPr>
          <a:xfrm flipH="1">
            <a:off x="8282160" y="5104080"/>
            <a:ext cx="2304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29" name="CustomShape 84"/>
          <p:cNvSpPr/>
          <p:nvPr/>
        </p:nvSpPr>
        <p:spPr>
          <a:xfrm flipV="1">
            <a:off x="703440" y="5814720"/>
            <a:ext cx="360" cy="57564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85"/>
          <p:cNvSpPr/>
          <p:nvPr/>
        </p:nvSpPr>
        <p:spPr>
          <a:xfrm>
            <a:off x="703440" y="6393600"/>
            <a:ext cx="8272440" cy="36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Line 86"/>
          <p:cNvSpPr/>
          <p:nvPr/>
        </p:nvSpPr>
        <p:spPr>
          <a:xfrm>
            <a:off x="633240" y="6190200"/>
            <a:ext cx="6408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932" name="Line 87"/>
          <p:cNvSpPr/>
          <p:nvPr/>
        </p:nvSpPr>
        <p:spPr>
          <a:xfrm>
            <a:off x="635760" y="598680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933" name="CustomShape 88"/>
          <p:cNvSpPr/>
          <p:nvPr/>
        </p:nvSpPr>
        <p:spPr>
          <a:xfrm>
            <a:off x="417600" y="584208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934" name="CustomShape 89"/>
          <p:cNvSpPr/>
          <p:nvPr/>
        </p:nvSpPr>
        <p:spPr>
          <a:xfrm>
            <a:off x="407160" y="605808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935" name="CustomShape 90"/>
          <p:cNvSpPr/>
          <p:nvPr/>
        </p:nvSpPr>
        <p:spPr>
          <a:xfrm>
            <a:off x="407160" y="626364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0</a:t>
            </a:r>
            <a:endParaRPr/>
          </a:p>
        </p:txBody>
      </p:sp>
      <p:sp>
        <p:nvSpPr>
          <p:cNvPr id="936" name="Line 91"/>
          <p:cNvSpPr/>
          <p:nvPr/>
        </p:nvSpPr>
        <p:spPr>
          <a:xfrm flipH="1">
            <a:off x="5540760" y="6213600"/>
            <a:ext cx="564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37" name="Line 92"/>
          <p:cNvSpPr/>
          <p:nvPr/>
        </p:nvSpPr>
        <p:spPr>
          <a:xfrm flipH="1">
            <a:off x="6149520" y="6213600"/>
            <a:ext cx="5716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38" name="Line 93"/>
          <p:cNvSpPr/>
          <p:nvPr/>
        </p:nvSpPr>
        <p:spPr>
          <a:xfrm flipH="1">
            <a:off x="7302960" y="6213600"/>
            <a:ext cx="5691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39" name="Line 94"/>
          <p:cNvSpPr/>
          <p:nvPr/>
        </p:nvSpPr>
        <p:spPr>
          <a:xfrm flipH="1">
            <a:off x="8271360" y="6208920"/>
            <a:ext cx="5752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40" name="Line 95"/>
          <p:cNvSpPr/>
          <p:nvPr/>
        </p:nvSpPr>
        <p:spPr>
          <a:xfrm flipH="1">
            <a:off x="3177720" y="6213600"/>
            <a:ext cx="5533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41" name="Line 96"/>
          <p:cNvSpPr/>
          <p:nvPr/>
        </p:nvSpPr>
        <p:spPr>
          <a:xfrm flipH="1">
            <a:off x="923040" y="6213600"/>
            <a:ext cx="3952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42" name="Line 97"/>
          <p:cNvSpPr/>
          <p:nvPr/>
        </p:nvSpPr>
        <p:spPr>
          <a:xfrm flipH="1">
            <a:off x="2392200" y="6213600"/>
            <a:ext cx="564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43" name="Line 98"/>
          <p:cNvSpPr/>
          <p:nvPr/>
        </p:nvSpPr>
        <p:spPr>
          <a:xfrm flipH="1">
            <a:off x="1325880" y="600264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44" name="Line 99"/>
          <p:cNvSpPr/>
          <p:nvPr/>
        </p:nvSpPr>
        <p:spPr>
          <a:xfrm flipH="1">
            <a:off x="1500480" y="6213600"/>
            <a:ext cx="4010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45" name="Line 100"/>
          <p:cNvSpPr/>
          <p:nvPr/>
        </p:nvSpPr>
        <p:spPr>
          <a:xfrm flipH="1">
            <a:off x="4290120" y="6213600"/>
            <a:ext cx="5716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46" name="Line 101"/>
          <p:cNvSpPr/>
          <p:nvPr/>
        </p:nvSpPr>
        <p:spPr>
          <a:xfrm flipH="1">
            <a:off x="4876560" y="6213600"/>
            <a:ext cx="5756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47" name="Line 102"/>
          <p:cNvSpPr/>
          <p:nvPr/>
        </p:nvSpPr>
        <p:spPr>
          <a:xfrm flipV="1">
            <a:off x="926640" y="62136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48" name="Line 103"/>
          <p:cNvSpPr/>
          <p:nvPr/>
        </p:nvSpPr>
        <p:spPr>
          <a:xfrm flipV="1">
            <a:off x="1500480" y="6010560"/>
            <a:ext cx="0" cy="2066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49" name="Line 104"/>
          <p:cNvSpPr/>
          <p:nvPr/>
        </p:nvSpPr>
        <p:spPr>
          <a:xfrm flipV="1">
            <a:off x="1329840" y="6010560"/>
            <a:ext cx="0" cy="2066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50" name="Line 105"/>
          <p:cNvSpPr/>
          <p:nvPr/>
        </p:nvSpPr>
        <p:spPr>
          <a:xfrm flipV="1">
            <a:off x="1891080" y="62136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51" name="Line 106"/>
          <p:cNvSpPr/>
          <p:nvPr/>
        </p:nvSpPr>
        <p:spPr>
          <a:xfrm flipV="1">
            <a:off x="2390760" y="62136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52" name="Line 107"/>
          <p:cNvSpPr/>
          <p:nvPr/>
        </p:nvSpPr>
        <p:spPr>
          <a:xfrm flipV="1">
            <a:off x="2957400" y="62164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53" name="Line 108"/>
          <p:cNvSpPr/>
          <p:nvPr/>
        </p:nvSpPr>
        <p:spPr>
          <a:xfrm flipV="1">
            <a:off x="3181320" y="62125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54" name="Line 109"/>
          <p:cNvSpPr/>
          <p:nvPr/>
        </p:nvSpPr>
        <p:spPr>
          <a:xfrm flipV="1">
            <a:off x="3742560" y="62125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55" name="Line 110"/>
          <p:cNvSpPr/>
          <p:nvPr/>
        </p:nvSpPr>
        <p:spPr>
          <a:xfrm flipV="1">
            <a:off x="4290120" y="62161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56" name="Line 111"/>
          <p:cNvSpPr/>
          <p:nvPr/>
        </p:nvSpPr>
        <p:spPr>
          <a:xfrm flipV="1">
            <a:off x="4857840" y="62114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57" name="Line 112"/>
          <p:cNvSpPr/>
          <p:nvPr/>
        </p:nvSpPr>
        <p:spPr>
          <a:xfrm flipV="1">
            <a:off x="4878000" y="62125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58" name="Line 113"/>
          <p:cNvSpPr/>
          <p:nvPr/>
        </p:nvSpPr>
        <p:spPr>
          <a:xfrm flipV="1">
            <a:off x="5448960" y="62164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59" name="Line 114"/>
          <p:cNvSpPr/>
          <p:nvPr/>
        </p:nvSpPr>
        <p:spPr>
          <a:xfrm flipV="1">
            <a:off x="5540400" y="62100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60" name="Line 115"/>
          <p:cNvSpPr/>
          <p:nvPr/>
        </p:nvSpPr>
        <p:spPr>
          <a:xfrm flipV="1">
            <a:off x="6105600" y="62100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61" name="Line 116"/>
          <p:cNvSpPr/>
          <p:nvPr/>
        </p:nvSpPr>
        <p:spPr>
          <a:xfrm flipV="1">
            <a:off x="6149520" y="62100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62" name="Line 117"/>
          <p:cNvSpPr/>
          <p:nvPr/>
        </p:nvSpPr>
        <p:spPr>
          <a:xfrm flipV="1">
            <a:off x="6721200" y="62042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63" name="Line 118"/>
          <p:cNvSpPr/>
          <p:nvPr/>
        </p:nvSpPr>
        <p:spPr>
          <a:xfrm flipV="1">
            <a:off x="7306560" y="62136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64" name="Line 119"/>
          <p:cNvSpPr/>
          <p:nvPr/>
        </p:nvSpPr>
        <p:spPr>
          <a:xfrm flipV="1">
            <a:off x="7872120" y="62136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65" name="Line 120"/>
          <p:cNvSpPr/>
          <p:nvPr/>
        </p:nvSpPr>
        <p:spPr>
          <a:xfrm flipV="1">
            <a:off x="8263800" y="62172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66" name="Line 121"/>
          <p:cNvSpPr/>
          <p:nvPr/>
        </p:nvSpPr>
        <p:spPr>
          <a:xfrm flipV="1">
            <a:off x="8846640" y="62172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67" name="Line 122"/>
          <p:cNvSpPr/>
          <p:nvPr/>
        </p:nvSpPr>
        <p:spPr>
          <a:xfrm flipH="1">
            <a:off x="709200" y="6393600"/>
            <a:ext cx="2113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68" name="Line 123"/>
          <p:cNvSpPr/>
          <p:nvPr/>
        </p:nvSpPr>
        <p:spPr>
          <a:xfrm flipH="1">
            <a:off x="1892160" y="6393600"/>
            <a:ext cx="480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69" name="Line 124"/>
          <p:cNvSpPr/>
          <p:nvPr/>
        </p:nvSpPr>
        <p:spPr>
          <a:xfrm flipH="1">
            <a:off x="2949480" y="6393600"/>
            <a:ext cx="217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70" name="Line 125"/>
          <p:cNvSpPr/>
          <p:nvPr/>
        </p:nvSpPr>
        <p:spPr>
          <a:xfrm flipH="1">
            <a:off x="3753000" y="6393600"/>
            <a:ext cx="537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71" name="Line 126"/>
          <p:cNvSpPr/>
          <p:nvPr/>
        </p:nvSpPr>
        <p:spPr>
          <a:xfrm flipH="1">
            <a:off x="5452200" y="6393600"/>
            <a:ext cx="885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72" name="Line 127"/>
          <p:cNvSpPr/>
          <p:nvPr/>
        </p:nvSpPr>
        <p:spPr>
          <a:xfrm flipH="1">
            <a:off x="6710400" y="6393600"/>
            <a:ext cx="5961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73" name="Line 128"/>
          <p:cNvSpPr/>
          <p:nvPr/>
        </p:nvSpPr>
        <p:spPr>
          <a:xfrm flipH="1">
            <a:off x="7878240" y="6393600"/>
            <a:ext cx="393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974" name="CustomShape 129"/>
          <p:cNvSpPr/>
          <p:nvPr/>
        </p:nvSpPr>
        <p:spPr>
          <a:xfrm>
            <a:off x="3925440" y="4111200"/>
            <a:ext cx="150876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050" strike="noStrike">
                <a:solidFill>
                  <a:srgbClr val="000000"/>
                </a:solidFill>
                <a:latin typeface="Calibri"/>
              </a:rPr>
              <a:t>Coverage (sequence)</a:t>
            </a:r>
            <a:endParaRPr/>
          </a:p>
        </p:txBody>
      </p:sp>
      <p:sp>
        <p:nvSpPr>
          <p:cNvPr id="975" name="CustomShape 130"/>
          <p:cNvSpPr/>
          <p:nvPr/>
        </p:nvSpPr>
        <p:spPr>
          <a:xfrm>
            <a:off x="4030920" y="4317480"/>
            <a:ext cx="129780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cov</a:t>
            </a:r>
            <a:r>
              <a:rPr b="1" lang="fr-FR" sz="1200" strike="noStrike" baseline="-25000">
                <a:solidFill>
                  <a:srgbClr val="000000"/>
                </a:solidFill>
                <a:latin typeface="Calibri"/>
              </a:rPr>
              <a:t>seq</a:t>
            </a: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 = 0.5X</a:t>
            </a:r>
            <a:endParaRPr/>
          </a:p>
        </p:txBody>
      </p:sp>
      <p:sp>
        <p:nvSpPr>
          <p:cNvPr id="976" name="CustomShape 131"/>
          <p:cNvSpPr/>
          <p:nvPr/>
        </p:nvSpPr>
        <p:spPr>
          <a:xfrm>
            <a:off x="4084560" y="5570280"/>
            <a:ext cx="129780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cov</a:t>
            </a:r>
            <a:r>
              <a:rPr b="1" lang="fr-FR" sz="1200" strike="noStrike" baseline="-25000">
                <a:solidFill>
                  <a:srgbClr val="000000"/>
                </a:solidFill>
                <a:latin typeface="Calibri"/>
              </a:rPr>
              <a:t>phys</a:t>
            </a: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 = 0.85X</a:t>
            </a:r>
            <a:endParaRPr/>
          </a:p>
        </p:txBody>
      </p:sp>
      <p:sp>
        <p:nvSpPr>
          <p:cNvPr id="977" name="CustomShape 132"/>
          <p:cNvSpPr/>
          <p:nvPr/>
        </p:nvSpPr>
        <p:spPr>
          <a:xfrm>
            <a:off x="3925440" y="5395680"/>
            <a:ext cx="150876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050" strike="noStrike">
                <a:solidFill>
                  <a:srgbClr val="000000"/>
                </a:solidFill>
                <a:latin typeface="Calibri"/>
              </a:rPr>
              <a:t>Coverage (physical)</a:t>
            </a:r>
            <a:endParaRPr/>
          </a:p>
        </p:txBody>
      </p:sp>
      <p:sp>
        <p:nvSpPr>
          <p:cNvPr id="978" name="CustomShape 133"/>
          <p:cNvSpPr/>
          <p:nvPr/>
        </p:nvSpPr>
        <p:spPr>
          <a:xfrm>
            <a:off x="15480" y="3702240"/>
            <a:ext cx="669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Reference</a:t>
            </a:r>
            <a:endParaRPr/>
          </a:p>
        </p:txBody>
      </p:sp>
      <p:sp>
        <p:nvSpPr>
          <p:cNvPr id="979" name="CustomShape 134"/>
          <p:cNvSpPr/>
          <p:nvPr/>
        </p:nvSpPr>
        <p:spPr>
          <a:xfrm>
            <a:off x="900720" y="1836360"/>
            <a:ext cx="174240" cy="19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0" name="CustomShape 135"/>
          <p:cNvSpPr/>
          <p:nvPr/>
        </p:nvSpPr>
        <p:spPr>
          <a:xfrm>
            <a:off x="1043640" y="1821600"/>
            <a:ext cx="406800" cy="19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136"/>
          <p:cNvSpPr/>
          <p:nvPr/>
        </p:nvSpPr>
        <p:spPr>
          <a:xfrm>
            <a:off x="1403640" y="2055240"/>
            <a:ext cx="454680" cy="1775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CustomShape 137"/>
          <p:cNvSpPr/>
          <p:nvPr/>
        </p:nvSpPr>
        <p:spPr>
          <a:xfrm>
            <a:off x="2370240" y="3582360"/>
            <a:ext cx="401040" cy="258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3" name="CustomShape 138"/>
          <p:cNvSpPr/>
          <p:nvPr/>
        </p:nvSpPr>
        <p:spPr>
          <a:xfrm>
            <a:off x="2762640" y="3582360"/>
            <a:ext cx="174240" cy="258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139"/>
          <p:cNvSpPr/>
          <p:nvPr/>
        </p:nvSpPr>
        <p:spPr>
          <a:xfrm>
            <a:off x="3155400" y="2923200"/>
            <a:ext cx="407880" cy="894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140"/>
          <p:cNvSpPr/>
          <p:nvPr/>
        </p:nvSpPr>
        <p:spPr>
          <a:xfrm>
            <a:off x="3538080" y="2913840"/>
            <a:ext cx="174240" cy="894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141"/>
          <p:cNvSpPr/>
          <p:nvPr/>
        </p:nvSpPr>
        <p:spPr>
          <a:xfrm>
            <a:off x="4253040" y="3360960"/>
            <a:ext cx="46260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142"/>
          <p:cNvSpPr/>
          <p:nvPr/>
        </p:nvSpPr>
        <p:spPr>
          <a:xfrm>
            <a:off x="4660920" y="3360960"/>
            <a:ext cx="17424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143"/>
          <p:cNvSpPr/>
          <p:nvPr/>
        </p:nvSpPr>
        <p:spPr>
          <a:xfrm>
            <a:off x="4876560" y="1617480"/>
            <a:ext cx="559080" cy="219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144"/>
          <p:cNvSpPr/>
          <p:nvPr/>
        </p:nvSpPr>
        <p:spPr>
          <a:xfrm>
            <a:off x="5518800" y="2493000"/>
            <a:ext cx="421200" cy="1317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0" name="CustomShape 145"/>
          <p:cNvSpPr/>
          <p:nvPr/>
        </p:nvSpPr>
        <p:spPr>
          <a:xfrm>
            <a:off x="5911200" y="2493000"/>
            <a:ext cx="174240" cy="1317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146"/>
          <p:cNvSpPr/>
          <p:nvPr/>
        </p:nvSpPr>
        <p:spPr>
          <a:xfrm>
            <a:off x="6123600" y="2714400"/>
            <a:ext cx="392400" cy="1091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2" name="CustomShape 147"/>
          <p:cNvSpPr/>
          <p:nvPr/>
        </p:nvSpPr>
        <p:spPr>
          <a:xfrm>
            <a:off x="6506280" y="2714400"/>
            <a:ext cx="174240" cy="1091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148"/>
          <p:cNvSpPr/>
          <p:nvPr/>
        </p:nvSpPr>
        <p:spPr>
          <a:xfrm>
            <a:off x="7280640" y="2274120"/>
            <a:ext cx="387360" cy="1543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4" name="CustomShape 149"/>
          <p:cNvSpPr/>
          <p:nvPr/>
        </p:nvSpPr>
        <p:spPr>
          <a:xfrm>
            <a:off x="7663320" y="2267640"/>
            <a:ext cx="174240" cy="1543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150"/>
          <p:cNvSpPr/>
          <p:nvPr/>
        </p:nvSpPr>
        <p:spPr>
          <a:xfrm>
            <a:off x="8100360" y="3146760"/>
            <a:ext cx="431640" cy="694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6" name="CustomShape 151"/>
          <p:cNvSpPr/>
          <p:nvPr/>
        </p:nvSpPr>
        <p:spPr>
          <a:xfrm>
            <a:off x="8501400" y="3137760"/>
            <a:ext cx="174240" cy="694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Line 152"/>
          <p:cNvSpPr/>
          <p:nvPr/>
        </p:nvSpPr>
        <p:spPr>
          <a:xfrm>
            <a:off x="725040" y="35870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998" name="Line 153"/>
          <p:cNvSpPr/>
          <p:nvPr/>
        </p:nvSpPr>
        <p:spPr>
          <a:xfrm>
            <a:off x="725040" y="31492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999" name="Line 154"/>
          <p:cNvSpPr/>
          <p:nvPr/>
        </p:nvSpPr>
        <p:spPr>
          <a:xfrm>
            <a:off x="725040" y="271152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000" name="Line 155"/>
          <p:cNvSpPr/>
          <p:nvPr/>
        </p:nvSpPr>
        <p:spPr>
          <a:xfrm>
            <a:off x="725040" y="293040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001" name="Line 156"/>
          <p:cNvSpPr/>
          <p:nvPr/>
        </p:nvSpPr>
        <p:spPr>
          <a:xfrm>
            <a:off x="725040" y="33681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002" name="Line 157"/>
          <p:cNvSpPr/>
          <p:nvPr/>
        </p:nvSpPr>
        <p:spPr>
          <a:xfrm>
            <a:off x="725040" y="18363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003" name="Line 158"/>
          <p:cNvSpPr/>
          <p:nvPr/>
        </p:nvSpPr>
        <p:spPr>
          <a:xfrm>
            <a:off x="725040" y="16174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004" name="Line 159"/>
          <p:cNvSpPr/>
          <p:nvPr/>
        </p:nvSpPr>
        <p:spPr>
          <a:xfrm>
            <a:off x="725040" y="20552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005" name="Line 160"/>
          <p:cNvSpPr/>
          <p:nvPr/>
        </p:nvSpPr>
        <p:spPr>
          <a:xfrm>
            <a:off x="725040" y="22737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006" name="Line 161"/>
          <p:cNvSpPr/>
          <p:nvPr/>
        </p:nvSpPr>
        <p:spPr>
          <a:xfrm>
            <a:off x="725040" y="24926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007" name="CustomShape 162"/>
          <p:cNvSpPr/>
          <p:nvPr/>
        </p:nvSpPr>
        <p:spPr>
          <a:xfrm>
            <a:off x="302760" y="15033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</a:t>
            </a:r>
            <a:endParaRPr/>
          </a:p>
        </p:txBody>
      </p:sp>
      <p:sp>
        <p:nvSpPr>
          <p:cNvPr id="1008" name="CustomShape 163"/>
          <p:cNvSpPr/>
          <p:nvPr/>
        </p:nvSpPr>
        <p:spPr>
          <a:xfrm>
            <a:off x="302760" y="17222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2</a:t>
            </a:r>
            <a:endParaRPr/>
          </a:p>
        </p:txBody>
      </p:sp>
      <p:sp>
        <p:nvSpPr>
          <p:cNvPr id="1009" name="CustomShape 164"/>
          <p:cNvSpPr/>
          <p:nvPr/>
        </p:nvSpPr>
        <p:spPr>
          <a:xfrm>
            <a:off x="302760" y="19411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3</a:t>
            </a:r>
            <a:endParaRPr/>
          </a:p>
        </p:txBody>
      </p:sp>
      <p:sp>
        <p:nvSpPr>
          <p:cNvPr id="1010" name="CustomShape 165"/>
          <p:cNvSpPr/>
          <p:nvPr/>
        </p:nvSpPr>
        <p:spPr>
          <a:xfrm>
            <a:off x="302760" y="21600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4</a:t>
            </a:r>
            <a:endParaRPr/>
          </a:p>
        </p:txBody>
      </p:sp>
      <p:sp>
        <p:nvSpPr>
          <p:cNvPr id="1011" name="CustomShape 166"/>
          <p:cNvSpPr/>
          <p:nvPr/>
        </p:nvSpPr>
        <p:spPr>
          <a:xfrm>
            <a:off x="302760" y="237888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5</a:t>
            </a:r>
            <a:endParaRPr/>
          </a:p>
        </p:txBody>
      </p:sp>
      <p:sp>
        <p:nvSpPr>
          <p:cNvPr id="1012" name="CustomShape 167"/>
          <p:cNvSpPr/>
          <p:nvPr/>
        </p:nvSpPr>
        <p:spPr>
          <a:xfrm>
            <a:off x="302760" y="25977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6</a:t>
            </a:r>
            <a:endParaRPr/>
          </a:p>
        </p:txBody>
      </p:sp>
      <p:sp>
        <p:nvSpPr>
          <p:cNvPr id="1013" name="CustomShape 168"/>
          <p:cNvSpPr/>
          <p:nvPr/>
        </p:nvSpPr>
        <p:spPr>
          <a:xfrm>
            <a:off x="302760" y="28166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7</a:t>
            </a:r>
            <a:endParaRPr/>
          </a:p>
        </p:txBody>
      </p:sp>
      <p:sp>
        <p:nvSpPr>
          <p:cNvPr id="1014" name="CustomShape 169"/>
          <p:cNvSpPr/>
          <p:nvPr/>
        </p:nvSpPr>
        <p:spPr>
          <a:xfrm>
            <a:off x="302760" y="30355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8</a:t>
            </a:r>
            <a:endParaRPr/>
          </a:p>
        </p:txBody>
      </p:sp>
      <p:sp>
        <p:nvSpPr>
          <p:cNvPr id="1015" name="CustomShape 170"/>
          <p:cNvSpPr/>
          <p:nvPr/>
        </p:nvSpPr>
        <p:spPr>
          <a:xfrm>
            <a:off x="302760" y="32544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9</a:t>
            </a:r>
            <a:endParaRPr/>
          </a:p>
        </p:txBody>
      </p:sp>
      <p:sp>
        <p:nvSpPr>
          <p:cNvPr id="1016" name="CustomShape 171"/>
          <p:cNvSpPr/>
          <p:nvPr/>
        </p:nvSpPr>
        <p:spPr>
          <a:xfrm>
            <a:off x="230040" y="3472920"/>
            <a:ext cx="6786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10</a:t>
            </a:r>
            <a:endParaRPr/>
          </a:p>
        </p:txBody>
      </p:sp>
      <p:sp>
        <p:nvSpPr>
          <p:cNvPr id="1017" name="Line 172"/>
          <p:cNvSpPr/>
          <p:nvPr/>
        </p:nvSpPr>
        <p:spPr>
          <a:xfrm>
            <a:off x="5594760" y="249444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018" name="Line 173"/>
          <p:cNvSpPr/>
          <p:nvPr/>
        </p:nvSpPr>
        <p:spPr>
          <a:xfrm flipH="1">
            <a:off x="5518440" y="249444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019" name="Line 174"/>
          <p:cNvSpPr/>
          <p:nvPr/>
        </p:nvSpPr>
        <p:spPr>
          <a:xfrm flipH="1">
            <a:off x="5910840" y="249444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020" name="Line 175"/>
          <p:cNvSpPr/>
          <p:nvPr/>
        </p:nvSpPr>
        <p:spPr>
          <a:xfrm>
            <a:off x="6199560" y="271332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021" name="Line 176"/>
          <p:cNvSpPr/>
          <p:nvPr/>
        </p:nvSpPr>
        <p:spPr>
          <a:xfrm flipH="1">
            <a:off x="6123240" y="271332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022" name="Line 177"/>
          <p:cNvSpPr/>
          <p:nvPr/>
        </p:nvSpPr>
        <p:spPr>
          <a:xfrm flipH="1">
            <a:off x="6515640" y="271332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023" name="Line 178"/>
          <p:cNvSpPr/>
          <p:nvPr/>
        </p:nvSpPr>
        <p:spPr>
          <a:xfrm>
            <a:off x="7356600" y="22752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024" name="Line 179"/>
          <p:cNvSpPr/>
          <p:nvPr/>
        </p:nvSpPr>
        <p:spPr>
          <a:xfrm flipH="1">
            <a:off x="7280640" y="22752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025" name="Line 180"/>
          <p:cNvSpPr/>
          <p:nvPr/>
        </p:nvSpPr>
        <p:spPr>
          <a:xfrm flipH="1">
            <a:off x="7673040" y="22752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026" name="Line 181"/>
          <p:cNvSpPr/>
          <p:nvPr/>
        </p:nvSpPr>
        <p:spPr>
          <a:xfrm>
            <a:off x="8176320" y="31464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027" name="Line 182"/>
          <p:cNvSpPr/>
          <p:nvPr/>
        </p:nvSpPr>
        <p:spPr>
          <a:xfrm flipH="1">
            <a:off x="8100360" y="31464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028" name="Line 183"/>
          <p:cNvSpPr/>
          <p:nvPr/>
        </p:nvSpPr>
        <p:spPr>
          <a:xfrm flipH="1">
            <a:off x="8492400" y="31464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029" name="Line 184"/>
          <p:cNvSpPr/>
          <p:nvPr/>
        </p:nvSpPr>
        <p:spPr>
          <a:xfrm>
            <a:off x="4340160" y="33606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030" name="Line 185"/>
          <p:cNvSpPr/>
          <p:nvPr/>
        </p:nvSpPr>
        <p:spPr>
          <a:xfrm flipH="1">
            <a:off x="4264200" y="33606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031" name="Line 186"/>
          <p:cNvSpPr/>
          <p:nvPr/>
        </p:nvSpPr>
        <p:spPr>
          <a:xfrm>
            <a:off x="3231360" y="29232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032" name="Line 187"/>
          <p:cNvSpPr/>
          <p:nvPr/>
        </p:nvSpPr>
        <p:spPr>
          <a:xfrm flipH="1">
            <a:off x="3155400" y="29232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033" name="Line 188"/>
          <p:cNvSpPr/>
          <p:nvPr/>
        </p:nvSpPr>
        <p:spPr>
          <a:xfrm flipH="1">
            <a:off x="3547800" y="29232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034" name="Line 189"/>
          <p:cNvSpPr/>
          <p:nvPr/>
        </p:nvSpPr>
        <p:spPr>
          <a:xfrm>
            <a:off x="2446200" y="35820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035" name="Line 190"/>
          <p:cNvSpPr/>
          <p:nvPr/>
        </p:nvSpPr>
        <p:spPr>
          <a:xfrm flipH="1">
            <a:off x="2370240" y="35820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036" name="Line 191"/>
          <p:cNvSpPr/>
          <p:nvPr/>
        </p:nvSpPr>
        <p:spPr>
          <a:xfrm flipH="1">
            <a:off x="2762280" y="35820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037" name="Line 192"/>
          <p:cNvSpPr/>
          <p:nvPr/>
        </p:nvSpPr>
        <p:spPr>
          <a:xfrm>
            <a:off x="1379880" y="206028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038" name="Line 193"/>
          <p:cNvSpPr/>
          <p:nvPr/>
        </p:nvSpPr>
        <p:spPr>
          <a:xfrm flipH="1">
            <a:off x="1303920" y="206028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039" name="Line 194"/>
          <p:cNvSpPr/>
          <p:nvPr/>
        </p:nvSpPr>
        <p:spPr>
          <a:xfrm flipH="1">
            <a:off x="1695960" y="206028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040" name="Line 195"/>
          <p:cNvSpPr/>
          <p:nvPr/>
        </p:nvSpPr>
        <p:spPr>
          <a:xfrm flipH="1">
            <a:off x="4656240" y="33606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041" name="Line 196"/>
          <p:cNvSpPr/>
          <p:nvPr/>
        </p:nvSpPr>
        <p:spPr>
          <a:xfrm flipH="1">
            <a:off x="4854240" y="161712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042" name="Line 197"/>
          <p:cNvSpPr/>
          <p:nvPr/>
        </p:nvSpPr>
        <p:spPr>
          <a:xfrm>
            <a:off x="976680" y="18378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043" name="Line 198"/>
          <p:cNvSpPr/>
          <p:nvPr/>
        </p:nvSpPr>
        <p:spPr>
          <a:xfrm flipH="1">
            <a:off x="900720" y="18378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044" name="Line 199"/>
          <p:cNvSpPr/>
          <p:nvPr/>
        </p:nvSpPr>
        <p:spPr>
          <a:xfrm flipH="1">
            <a:off x="1292760" y="1837800"/>
            <a:ext cx="18360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045" name="Line 200"/>
          <p:cNvSpPr/>
          <p:nvPr/>
        </p:nvSpPr>
        <p:spPr>
          <a:xfrm>
            <a:off x="691560" y="3825720"/>
            <a:ext cx="827280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046" name="Line 201"/>
          <p:cNvSpPr/>
          <p:nvPr/>
        </p:nvSpPr>
        <p:spPr>
          <a:xfrm>
            <a:off x="4930560" y="161712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047" name="Line 202"/>
          <p:cNvSpPr/>
          <p:nvPr/>
        </p:nvSpPr>
        <p:spPr>
          <a:xfrm flipH="1">
            <a:off x="5246640" y="161712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048" name="CustomShape 203"/>
          <p:cNvSpPr/>
          <p:nvPr/>
        </p:nvSpPr>
        <p:spPr>
          <a:xfrm>
            <a:off x="251640" y="3933000"/>
            <a:ext cx="8604000" cy="143964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9" name="CustomShape 204"/>
          <p:cNvSpPr/>
          <p:nvPr/>
        </p:nvSpPr>
        <p:spPr>
          <a:xfrm>
            <a:off x="191880" y="16038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205"/>
          <p:cNvSpPr/>
          <p:nvPr/>
        </p:nvSpPr>
        <p:spPr>
          <a:xfrm>
            <a:off x="191880" y="18212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206"/>
          <p:cNvSpPr/>
          <p:nvPr/>
        </p:nvSpPr>
        <p:spPr>
          <a:xfrm>
            <a:off x="191880" y="20390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207"/>
          <p:cNvSpPr/>
          <p:nvPr/>
        </p:nvSpPr>
        <p:spPr>
          <a:xfrm>
            <a:off x="191880" y="22564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3" name="CustomShape 208"/>
          <p:cNvSpPr/>
          <p:nvPr/>
        </p:nvSpPr>
        <p:spPr>
          <a:xfrm>
            <a:off x="191880" y="24742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209"/>
          <p:cNvSpPr/>
          <p:nvPr/>
        </p:nvSpPr>
        <p:spPr>
          <a:xfrm>
            <a:off x="191880" y="26917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210"/>
          <p:cNvSpPr/>
          <p:nvPr/>
        </p:nvSpPr>
        <p:spPr>
          <a:xfrm>
            <a:off x="191880" y="29091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211"/>
          <p:cNvSpPr/>
          <p:nvPr/>
        </p:nvSpPr>
        <p:spPr>
          <a:xfrm>
            <a:off x="191880" y="31269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212"/>
          <p:cNvSpPr/>
          <p:nvPr/>
        </p:nvSpPr>
        <p:spPr>
          <a:xfrm>
            <a:off x="191880" y="33444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CustomShape 213"/>
          <p:cNvSpPr/>
          <p:nvPr/>
        </p:nvSpPr>
        <p:spPr>
          <a:xfrm>
            <a:off x="191880" y="35618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CustomShape 1"/>
          <p:cNvSpPr/>
          <p:nvPr/>
        </p:nvSpPr>
        <p:spPr>
          <a:xfrm>
            <a:off x="56520" y="972000"/>
            <a:ext cx="360396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300" strike="noStrike">
                <a:solidFill>
                  <a:srgbClr val="000000"/>
                </a:solidFill>
                <a:latin typeface="Calibri"/>
                <a:ea typeface="바탕"/>
              </a:rPr>
              <a:t>Pair-End sequencing: insert size ~ 400 bp</a:t>
            </a:r>
            <a:endParaRPr/>
          </a:p>
        </p:txBody>
      </p:sp>
      <p:sp>
        <p:nvSpPr>
          <p:cNvPr id="1060" name="CustomShape 2"/>
          <p:cNvSpPr/>
          <p:nvPr/>
        </p:nvSpPr>
        <p:spPr>
          <a:xfrm>
            <a:off x="539640" y="-99360"/>
            <a:ext cx="84034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Sequencing with high physical coverage</a:t>
            </a:r>
            <a:endParaRPr/>
          </a:p>
        </p:txBody>
      </p:sp>
      <p:sp>
        <p:nvSpPr>
          <p:cNvPr id="1061" name="CustomShape 3"/>
          <p:cNvSpPr/>
          <p:nvPr/>
        </p:nvSpPr>
        <p:spPr>
          <a:xfrm flipV="1">
            <a:off x="691920" y="4525560"/>
            <a:ext cx="360" cy="57564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CustomShape 4"/>
          <p:cNvSpPr/>
          <p:nvPr/>
        </p:nvSpPr>
        <p:spPr>
          <a:xfrm>
            <a:off x="691920" y="5104080"/>
            <a:ext cx="8128440" cy="36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Line 5"/>
          <p:cNvSpPr/>
          <p:nvPr/>
        </p:nvSpPr>
        <p:spPr>
          <a:xfrm>
            <a:off x="621720" y="490068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064" name="Line 6"/>
          <p:cNvSpPr/>
          <p:nvPr/>
        </p:nvSpPr>
        <p:spPr>
          <a:xfrm>
            <a:off x="624240" y="469764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065" name="CustomShape 7"/>
          <p:cNvSpPr/>
          <p:nvPr/>
        </p:nvSpPr>
        <p:spPr>
          <a:xfrm>
            <a:off x="406080" y="455256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1066" name="CustomShape 8"/>
          <p:cNvSpPr/>
          <p:nvPr/>
        </p:nvSpPr>
        <p:spPr>
          <a:xfrm>
            <a:off x="395640" y="476856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1067" name="CustomShape 9"/>
          <p:cNvSpPr/>
          <p:nvPr/>
        </p:nvSpPr>
        <p:spPr>
          <a:xfrm>
            <a:off x="395640" y="497448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0</a:t>
            </a:r>
            <a:endParaRPr/>
          </a:p>
        </p:txBody>
      </p:sp>
      <p:sp>
        <p:nvSpPr>
          <p:cNvPr id="1068" name="Line 10"/>
          <p:cNvSpPr/>
          <p:nvPr/>
        </p:nvSpPr>
        <p:spPr>
          <a:xfrm flipH="1">
            <a:off x="55292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69" name="Line 11"/>
          <p:cNvSpPr/>
          <p:nvPr/>
        </p:nvSpPr>
        <p:spPr>
          <a:xfrm flipH="1">
            <a:off x="592164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70" name="Line 12"/>
          <p:cNvSpPr/>
          <p:nvPr/>
        </p:nvSpPr>
        <p:spPr>
          <a:xfrm flipH="1">
            <a:off x="61340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71" name="Line 13"/>
          <p:cNvSpPr/>
          <p:nvPr/>
        </p:nvSpPr>
        <p:spPr>
          <a:xfrm flipH="1">
            <a:off x="6526080" y="4924080"/>
            <a:ext cx="183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72" name="Line 14"/>
          <p:cNvSpPr/>
          <p:nvPr/>
        </p:nvSpPr>
        <p:spPr>
          <a:xfrm flipH="1">
            <a:off x="729108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73" name="Line 15"/>
          <p:cNvSpPr/>
          <p:nvPr/>
        </p:nvSpPr>
        <p:spPr>
          <a:xfrm flipH="1">
            <a:off x="768348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74" name="Line 16"/>
          <p:cNvSpPr/>
          <p:nvPr/>
        </p:nvSpPr>
        <p:spPr>
          <a:xfrm flipH="1">
            <a:off x="8107560" y="491940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75" name="Line 17"/>
          <p:cNvSpPr/>
          <p:nvPr/>
        </p:nvSpPr>
        <p:spPr>
          <a:xfrm flipH="1">
            <a:off x="8499960" y="491940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76" name="Line 18"/>
          <p:cNvSpPr/>
          <p:nvPr/>
        </p:nvSpPr>
        <p:spPr>
          <a:xfrm flipH="1">
            <a:off x="42746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77" name="Line 19"/>
          <p:cNvSpPr/>
          <p:nvPr/>
        </p:nvSpPr>
        <p:spPr>
          <a:xfrm flipH="1">
            <a:off x="31658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78" name="Line 20"/>
          <p:cNvSpPr/>
          <p:nvPr/>
        </p:nvSpPr>
        <p:spPr>
          <a:xfrm flipH="1">
            <a:off x="355824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79" name="Line 21"/>
          <p:cNvSpPr/>
          <p:nvPr/>
        </p:nvSpPr>
        <p:spPr>
          <a:xfrm flipH="1">
            <a:off x="91116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80" name="Line 22"/>
          <p:cNvSpPr/>
          <p:nvPr/>
        </p:nvSpPr>
        <p:spPr>
          <a:xfrm flipV="1">
            <a:off x="108576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81" name="Line 23"/>
          <p:cNvSpPr/>
          <p:nvPr/>
        </p:nvSpPr>
        <p:spPr>
          <a:xfrm flipH="1">
            <a:off x="238068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82" name="Line 24"/>
          <p:cNvSpPr/>
          <p:nvPr/>
        </p:nvSpPr>
        <p:spPr>
          <a:xfrm flipH="1">
            <a:off x="277308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83" name="Line 25"/>
          <p:cNvSpPr/>
          <p:nvPr/>
        </p:nvSpPr>
        <p:spPr>
          <a:xfrm flipH="1">
            <a:off x="1314360" y="47134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84" name="Line 26"/>
          <p:cNvSpPr/>
          <p:nvPr/>
        </p:nvSpPr>
        <p:spPr>
          <a:xfrm flipH="1">
            <a:off x="170676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85" name="Line 27"/>
          <p:cNvSpPr/>
          <p:nvPr/>
        </p:nvSpPr>
        <p:spPr>
          <a:xfrm flipH="1">
            <a:off x="466704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86" name="Line 28"/>
          <p:cNvSpPr/>
          <p:nvPr/>
        </p:nvSpPr>
        <p:spPr>
          <a:xfrm flipH="1">
            <a:off x="4865040" y="492408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87" name="Line 29"/>
          <p:cNvSpPr/>
          <p:nvPr/>
        </p:nvSpPr>
        <p:spPr>
          <a:xfrm flipH="1">
            <a:off x="5257080" y="492408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88" name="Line 30"/>
          <p:cNvSpPr/>
          <p:nvPr/>
        </p:nvSpPr>
        <p:spPr>
          <a:xfrm flipV="1">
            <a:off x="91512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89" name="Line 31"/>
          <p:cNvSpPr/>
          <p:nvPr/>
        </p:nvSpPr>
        <p:spPr>
          <a:xfrm flipV="1">
            <a:off x="1488960" y="4721400"/>
            <a:ext cx="0" cy="3798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90" name="Line 32"/>
          <p:cNvSpPr/>
          <p:nvPr/>
        </p:nvSpPr>
        <p:spPr>
          <a:xfrm flipV="1">
            <a:off x="1318320" y="4721400"/>
            <a:ext cx="0" cy="3798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91" name="Line 33"/>
          <p:cNvSpPr/>
          <p:nvPr/>
        </p:nvSpPr>
        <p:spPr>
          <a:xfrm flipV="1">
            <a:off x="187920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92" name="Line 34"/>
          <p:cNvSpPr/>
          <p:nvPr/>
        </p:nvSpPr>
        <p:spPr>
          <a:xfrm flipV="1">
            <a:off x="170856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93" name="Line 35"/>
          <p:cNvSpPr/>
          <p:nvPr/>
        </p:nvSpPr>
        <p:spPr>
          <a:xfrm flipV="1">
            <a:off x="254988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94" name="Line 36"/>
          <p:cNvSpPr/>
          <p:nvPr/>
        </p:nvSpPr>
        <p:spPr>
          <a:xfrm flipV="1">
            <a:off x="237888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95" name="Line 37"/>
          <p:cNvSpPr/>
          <p:nvPr/>
        </p:nvSpPr>
        <p:spPr>
          <a:xfrm flipV="1">
            <a:off x="2945520" y="49269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96" name="Line 38"/>
          <p:cNvSpPr/>
          <p:nvPr/>
        </p:nvSpPr>
        <p:spPr>
          <a:xfrm flipV="1">
            <a:off x="2774880" y="49269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97" name="Line 39"/>
          <p:cNvSpPr/>
          <p:nvPr/>
        </p:nvSpPr>
        <p:spPr>
          <a:xfrm flipV="1">
            <a:off x="334044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98" name="Line 40"/>
          <p:cNvSpPr/>
          <p:nvPr/>
        </p:nvSpPr>
        <p:spPr>
          <a:xfrm flipV="1">
            <a:off x="316980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099" name="Line 41"/>
          <p:cNvSpPr/>
          <p:nvPr/>
        </p:nvSpPr>
        <p:spPr>
          <a:xfrm flipV="1">
            <a:off x="373104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00" name="Line 42"/>
          <p:cNvSpPr/>
          <p:nvPr/>
        </p:nvSpPr>
        <p:spPr>
          <a:xfrm flipV="1">
            <a:off x="356004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01" name="Line 43"/>
          <p:cNvSpPr/>
          <p:nvPr/>
        </p:nvSpPr>
        <p:spPr>
          <a:xfrm flipV="1">
            <a:off x="4449240" y="49266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02" name="Line 44"/>
          <p:cNvSpPr/>
          <p:nvPr/>
        </p:nvSpPr>
        <p:spPr>
          <a:xfrm flipV="1">
            <a:off x="4278600" y="49266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03" name="Line 45"/>
          <p:cNvSpPr/>
          <p:nvPr/>
        </p:nvSpPr>
        <p:spPr>
          <a:xfrm flipV="1">
            <a:off x="4845960" y="49219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04" name="Line 46"/>
          <p:cNvSpPr/>
          <p:nvPr/>
        </p:nvSpPr>
        <p:spPr>
          <a:xfrm flipV="1">
            <a:off x="4675320" y="49266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05" name="Line 47"/>
          <p:cNvSpPr/>
          <p:nvPr/>
        </p:nvSpPr>
        <p:spPr>
          <a:xfrm flipV="1">
            <a:off x="503712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06" name="Line 48"/>
          <p:cNvSpPr/>
          <p:nvPr/>
        </p:nvSpPr>
        <p:spPr>
          <a:xfrm flipV="1">
            <a:off x="4866480" y="49233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07" name="Line 49"/>
          <p:cNvSpPr/>
          <p:nvPr/>
        </p:nvSpPr>
        <p:spPr>
          <a:xfrm flipV="1">
            <a:off x="5437440" y="492696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08" name="Line 50"/>
          <p:cNvSpPr/>
          <p:nvPr/>
        </p:nvSpPr>
        <p:spPr>
          <a:xfrm flipH="1" flipV="1">
            <a:off x="5266440" y="4926960"/>
            <a:ext cx="36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09" name="Line 51"/>
          <p:cNvSpPr/>
          <p:nvPr/>
        </p:nvSpPr>
        <p:spPr>
          <a:xfrm flipV="1">
            <a:off x="569952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10" name="Line 52"/>
          <p:cNvSpPr/>
          <p:nvPr/>
        </p:nvSpPr>
        <p:spPr>
          <a:xfrm flipV="1">
            <a:off x="552888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11" name="Line 53"/>
          <p:cNvSpPr/>
          <p:nvPr/>
        </p:nvSpPr>
        <p:spPr>
          <a:xfrm flipV="1">
            <a:off x="609408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12" name="Line 54"/>
          <p:cNvSpPr/>
          <p:nvPr/>
        </p:nvSpPr>
        <p:spPr>
          <a:xfrm flipV="1">
            <a:off x="592344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13" name="Line 55"/>
          <p:cNvSpPr/>
          <p:nvPr/>
        </p:nvSpPr>
        <p:spPr>
          <a:xfrm flipV="1">
            <a:off x="630864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14" name="Line 56"/>
          <p:cNvSpPr/>
          <p:nvPr/>
        </p:nvSpPr>
        <p:spPr>
          <a:xfrm flipV="1">
            <a:off x="6138000" y="49204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15" name="Line 57"/>
          <p:cNvSpPr/>
          <p:nvPr/>
        </p:nvSpPr>
        <p:spPr>
          <a:xfrm flipV="1">
            <a:off x="6709680" y="49147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16" name="Line 58"/>
          <p:cNvSpPr/>
          <p:nvPr/>
        </p:nvSpPr>
        <p:spPr>
          <a:xfrm flipV="1">
            <a:off x="6538680" y="49147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17" name="Line 59"/>
          <p:cNvSpPr/>
          <p:nvPr/>
        </p:nvSpPr>
        <p:spPr>
          <a:xfrm flipV="1">
            <a:off x="746568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18" name="Line 60"/>
          <p:cNvSpPr/>
          <p:nvPr/>
        </p:nvSpPr>
        <p:spPr>
          <a:xfrm flipV="1">
            <a:off x="729504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19" name="Line 61"/>
          <p:cNvSpPr/>
          <p:nvPr/>
        </p:nvSpPr>
        <p:spPr>
          <a:xfrm flipV="1">
            <a:off x="786024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20" name="Line 62"/>
          <p:cNvSpPr/>
          <p:nvPr/>
        </p:nvSpPr>
        <p:spPr>
          <a:xfrm flipV="1">
            <a:off x="7689600" y="49240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21" name="Line 63"/>
          <p:cNvSpPr/>
          <p:nvPr/>
        </p:nvSpPr>
        <p:spPr>
          <a:xfrm flipV="1">
            <a:off x="827100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22" name="Line 64"/>
          <p:cNvSpPr/>
          <p:nvPr/>
        </p:nvSpPr>
        <p:spPr>
          <a:xfrm flipV="1">
            <a:off x="810036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23" name="Line 65"/>
          <p:cNvSpPr/>
          <p:nvPr/>
        </p:nvSpPr>
        <p:spPr>
          <a:xfrm flipV="1">
            <a:off x="868320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24" name="Line 66"/>
          <p:cNvSpPr/>
          <p:nvPr/>
        </p:nvSpPr>
        <p:spPr>
          <a:xfrm flipV="1">
            <a:off x="8512560" y="49280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25" name="Line 67"/>
          <p:cNvSpPr/>
          <p:nvPr/>
        </p:nvSpPr>
        <p:spPr>
          <a:xfrm flipH="1">
            <a:off x="697680" y="5104080"/>
            <a:ext cx="2109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26" name="Line 68"/>
          <p:cNvSpPr/>
          <p:nvPr/>
        </p:nvSpPr>
        <p:spPr>
          <a:xfrm flipH="1">
            <a:off x="1081800" y="5104080"/>
            <a:ext cx="2365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27" name="Line 69"/>
          <p:cNvSpPr/>
          <p:nvPr/>
        </p:nvSpPr>
        <p:spPr>
          <a:xfrm flipH="1">
            <a:off x="148896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28" name="Line 70"/>
          <p:cNvSpPr/>
          <p:nvPr/>
        </p:nvSpPr>
        <p:spPr>
          <a:xfrm flipH="1">
            <a:off x="1880640" y="5104080"/>
            <a:ext cx="480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29" name="Line 71"/>
          <p:cNvSpPr/>
          <p:nvPr/>
        </p:nvSpPr>
        <p:spPr>
          <a:xfrm flipH="1">
            <a:off x="255708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30" name="Line 72"/>
          <p:cNvSpPr/>
          <p:nvPr/>
        </p:nvSpPr>
        <p:spPr>
          <a:xfrm flipH="1">
            <a:off x="293760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31" name="Line 73"/>
          <p:cNvSpPr/>
          <p:nvPr/>
        </p:nvSpPr>
        <p:spPr>
          <a:xfrm flipH="1">
            <a:off x="3342600" y="5104080"/>
            <a:ext cx="217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32" name="Line 74"/>
          <p:cNvSpPr/>
          <p:nvPr/>
        </p:nvSpPr>
        <p:spPr>
          <a:xfrm flipH="1">
            <a:off x="3741480" y="5104080"/>
            <a:ext cx="537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33" name="Line 75"/>
          <p:cNvSpPr/>
          <p:nvPr/>
        </p:nvSpPr>
        <p:spPr>
          <a:xfrm flipH="1">
            <a:off x="445752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34" name="Line 76"/>
          <p:cNvSpPr/>
          <p:nvPr/>
        </p:nvSpPr>
        <p:spPr>
          <a:xfrm flipH="1">
            <a:off x="5440320" y="5104080"/>
            <a:ext cx="889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35" name="Line 77"/>
          <p:cNvSpPr/>
          <p:nvPr/>
        </p:nvSpPr>
        <p:spPr>
          <a:xfrm flipH="1">
            <a:off x="5049000" y="5104080"/>
            <a:ext cx="217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36" name="Line 78"/>
          <p:cNvSpPr/>
          <p:nvPr/>
        </p:nvSpPr>
        <p:spPr>
          <a:xfrm flipH="1">
            <a:off x="6698880" y="5104080"/>
            <a:ext cx="5961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37" name="Line 79"/>
          <p:cNvSpPr/>
          <p:nvPr/>
        </p:nvSpPr>
        <p:spPr>
          <a:xfrm flipH="1">
            <a:off x="570384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38" name="Line 80"/>
          <p:cNvSpPr/>
          <p:nvPr/>
        </p:nvSpPr>
        <p:spPr>
          <a:xfrm flipH="1">
            <a:off x="6321240" y="5104080"/>
            <a:ext cx="217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39" name="Line 81"/>
          <p:cNvSpPr/>
          <p:nvPr/>
        </p:nvSpPr>
        <p:spPr>
          <a:xfrm flipH="1">
            <a:off x="7471800" y="510408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40" name="Line 82"/>
          <p:cNvSpPr/>
          <p:nvPr/>
        </p:nvSpPr>
        <p:spPr>
          <a:xfrm flipH="1">
            <a:off x="7866720" y="5104080"/>
            <a:ext cx="2408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41" name="Line 83"/>
          <p:cNvSpPr/>
          <p:nvPr/>
        </p:nvSpPr>
        <p:spPr>
          <a:xfrm flipH="1">
            <a:off x="8282160" y="5104080"/>
            <a:ext cx="2304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42" name="CustomShape 84"/>
          <p:cNvSpPr/>
          <p:nvPr/>
        </p:nvSpPr>
        <p:spPr>
          <a:xfrm flipV="1">
            <a:off x="703440" y="5814720"/>
            <a:ext cx="360" cy="57564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85"/>
          <p:cNvSpPr/>
          <p:nvPr/>
        </p:nvSpPr>
        <p:spPr>
          <a:xfrm>
            <a:off x="703440" y="6393600"/>
            <a:ext cx="8272440" cy="36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Line 86"/>
          <p:cNvSpPr/>
          <p:nvPr/>
        </p:nvSpPr>
        <p:spPr>
          <a:xfrm>
            <a:off x="633240" y="6190200"/>
            <a:ext cx="6408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145" name="Line 87"/>
          <p:cNvSpPr/>
          <p:nvPr/>
        </p:nvSpPr>
        <p:spPr>
          <a:xfrm>
            <a:off x="635760" y="598680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146" name="CustomShape 88"/>
          <p:cNvSpPr/>
          <p:nvPr/>
        </p:nvSpPr>
        <p:spPr>
          <a:xfrm>
            <a:off x="417600" y="584208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1147" name="CustomShape 89"/>
          <p:cNvSpPr/>
          <p:nvPr/>
        </p:nvSpPr>
        <p:spPr>
          <a:xfrm>
            <a:off x="407160" y="605808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1148" name="CustomShape 90"/>
          <p:cNvSpPr/>
          <p:nvPr/>
        </p:nvSpPr>
        <p:spPr>
          <a:xfrm>
            <a:off x="407160" y="626364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0</a:t>
            </a:r>
            <a:endParaRPr/>
          </a:p>
        </p:txBody>
      </p:sp>
      <p:sp>
        <p:nvSpPr>
          <p:cNvPr id="1149" name="Line 91"/>
          <p:cNvSpPr/>
          <p:nvPr/>
        </p:nvSpPr>
        <p:spPr>
          <a:xfrm flipH="1">
            <a:off x="5540760" y="6213600"/>
            <a:ext cx="564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50" name="Line 92"/>
          <p:cNvSpPr/>
          <p:nvPr/>
        </p:nvSpPr>
        <p:spPr>
          <a:xfrm flipH="1">
            <a:off x="6149520" y="6213600"/>
            <a:ext cx="5716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51" name="Line 93"/>
          <p:cNvSpPr/>
          <p:nvPr/>
        </p:nvSpPr>
        <p:spPr>
          <a:xfrm flipH="1">
            <a:off x="7302960" y="6213600"/>
            <a:ext cx="5691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52" name="Line 94"/>
          <p:cNvSpPr/>
          <p:nvPr/>
        </p:nvSpPr>
        <p:spPr>
          <a:xfrm flipH="1">
            <a:off x="8271360" y="6208920"/>
            <a:ext cx="5752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53" name="Line 95"/>
          <p:cNvSpPr/>
          <p:nvPr/>
        </p:nvSpPr>
        <p:spPr>
          <a:xfrm flipH="1">
            <a:off x="3177720" y="6213600"/>
            <a:ext cx="5533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54" name="Line 96"/>
          <p:cNvSpPr/>
          <p:nvPr/>
        </p:nvSpPr>
        <p:spPr>
          <a:xfrm flipH="1">
            <a:off x="923040" y="6213600"/>
            <a:ext cx="3952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55" name="Line 97"/>
          <p:cNvSpPr/>
          <p:nvPr/>
        </p:nvSpPr>
        <p:spPr>
          <a:xfrm flipH="1">
            <a:off x="2392200" y="6213600"/>
            <a:ext cx="564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56" name="Line 98"/>
          <p:cNvSpPr/>
          <p:nvPr/>
        </p:nvSpPr>
        <p:spPr>
          <a:xfrm flipH="1">
            <a:off x="1325880" y="600264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57" name="Line 99"/>
          <p:cNvSpPr/>
          <p:nvPr/>
        </p:nvSpPr>
        <p:spPr>
          <a:xfrm flipH="1">
            <a:off x="1500480" y="6213600"/>
            <a:ext cx="4010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58" name="Line 100"/>
          <p:cNvSpPr/>
          <p:nvPr/>
        </p:nvSpPr>
        <p:spPr>
          <a:xfrm flipH="1">
            <a:off x="4290120" y="6213600"/>
            <a:ext cx="5716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59" name="Line 101"/>
          <p:cNvSpPr/>
          <p:nvPr/>
        </p:nvSpPr>
        <p:spPr>
          <a:xfrm flipH="1">
            <a:off x="4876560" y="6213600"/>
            <a:ext cx="5756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60" name="Line 102"/>
          <p:cNvSpPr/>
          <p:nvPr/>
        </p:nvSpPr>
        <p:spPr>
          <a:xfrm flipV="1">
            <a:off x="926640" y="62136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61" name="Line 103"/>
          <p:cNvSpPr/>
          <p:nvPr/>
        </p:nvSpPr>
        <p:spPr>
          <a:xfrm flipV="1">
            <a:off x="1500480" y="6010560"/>
            <a:ext cx="0" cy="2066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62" name="Line 104"/>
          <p:cNvSpPr/>
          <p:nvPr/>
        </p:nvSpPr>
        <p:spPr>
          <a:xfrm flipV="1">
            <a:off x="1329840" y="6010560"/>
            <a:ext cx="0" cy="2066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63" name="Line 105"/>
          <p:cNvSpPr/>
          <p:nvPr/>
        </p:nvSpPr>
        <p:spPr>
          <a:xfrm flipV="1">
            <a:off x="1891080" y="62136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64" name="Line 106"/>
          <p:cNvSpPr/>
          <p:nvPr/>
        </p:nvSpPr>
        <p:spPr>
          <a:xfrm flipV="1">
            <a:off x="2390760" y="62136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65" name="Line 107"/>
          <p:cNvSpPr/>
          <p:nvPr/>
        </p:nvSpPr>
        <p:spPr>
          <a:xfrm flipV="1">
            <a:off x="2957400" y="62164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66" name="Line 108"/>
          <p:cNvSpPr/>
          <p:nvPr/>
        </p:nvSpPr>
        <p:spPr>
          <a:xfrm flipV="1">
            <a:off x="3181320" y="62125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67" name="Line 109"/>
          <p:cNvSpPr/>
          <p:nvPr/>
        </p:nvSpPr>
        <p:spPr>
          <a:xfrm flipV="1">
            <a:off x="3742560" y="62125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68" name="Line 110"/>
          <p:cNvSpPr/>
          <p:nvPr/>
        </p:nvSpPr>
        <p:spPr>
          <a:xfrm flipV="1">
            <a:off x="4290120" y="62161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69" name="Line 111"/>
          <p:cNvSpPr/>
          <p:nvPr/>
        </p:nvSpPr>
        <p:spPr>
          <a:xfrm flipV="1">
            <a:off x="4857840" y="62114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70" name="Line 112"/>
          <p:cNvSpPr/>
          <p:nvPr/>
        </p:nvSpPr>
        <p:spPr>
          <a:xfrm flipV="1">
            <a:off x="4878000" y="62125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71" name="Line 113"/>
          <p:cNvSpPr/>
          <p:nvPr/>
        </p:nvSpPr>
        <p:spPr>
          <a:xfrm flipV="1">
            <a:off x="5448960" y="62164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72" name="Line 114"/>
          <p:cNvSpPr/>
          <p:nvPr/>
        </p:nvSpPr>
        <p:spPr>
          <a:xfrm flipV="1">
            <a:off x="5540400" y="62100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73" name="Line 115"/>
          <p:cNvSpPr/>
          <p:nvPr/>
        </p:nvSpPr>
        <p:spPr>
          <a:xfrm flipV="1">
            <a:off x="6105600" y="62100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74" name="Line 116"/>
          <p:cNvSpPr/>
          <p:nvPr/>
        </p:nvSpPr>
        <p:spPr>
          <a:xfrm flipV="1">
            <a:off x="6149520" y="62100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75" name="Line 117"/>
          <p:cNvSpPr/>
          <p:nvPr/>
        </p:nvSpPr>
        <p:spPr>
          <a:xfrm flipV="1">
            <a:off x="6721200" y="620424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76" name="Line 118"/>
          <p:cNvSpPr/>
          <p:nvPr/>
        </p:nvSpPr>
        <p:spPr>
          <a:xfrm flipV="1">
            <a:off x="7306560" y="62136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77" name="Line 119"/>
          <p:cNvSpPr/>
          <p:nvPr/>
        </p:nvSpPr>
        <p:spPr>
          <a:xfrm flipV="1">
            <a:off x="7872120" y="62136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78" name="Line 120"/>
          <p:cNvSpPr/>
          <p:nvPr/>
        </p:nvSpPr>
        <p:spPr>
          <a:xfrm flipV="1">
            <a:off x="8263800" y="62172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79" name="Line 121"/>
          <p:cNvSpPr/>
          <p:nvPr/>
        </p:nvSpPr>
        <p:spPr>
          <a:xfrm flipV="1">
            <a:off x="8846640" y="621720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80" name="Line 122"/>
          <p:cNvSpPr/>
          <p:nvPr/>
        </p:nvSpPr>
        <p:spPr>
          <a:xfrm flipH="1">
            <a:off x="709200" y="6393600"/>
            <a:ext cx="2113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81" name="Line 123"/>
          <p:cNvSpPr/>
          <p:nvPr/>
        </p:nvSpPr>
        <p:spPr>
          <a:xfrm flipH="1">
            <a:off x="1892160" y="6393600"/>
            <a:ext cx="480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82" name="Line 124"/>
          <p:cNvSpPr/>
          <p:nvPr/>
        </p:nvSpPr>
        <p:spPr>
          <a:xfrm flipH="1">
            <a:off x="2949480" y="6393600"/>
            <a:ext cx="217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83" name="Line 125"/>
          <p:cNvSpPr/>
          <p:nvPr/>
        </p:nvSpPr>
        <p:spPr>
          <a:xfrm flipH="1">
            <a:off x="3753000" y="6393600"/>
            <a:ext cx="537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84" name="Line 126"/>
          <p:cNvSpPr/>
          <p:nvPr/>
        </p:nvSpPr>
        <p:spPr>
          <a:xfrm flipH="1">
            <a:off x="5452200" y="6393600"/>
            <a:ext cx="885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85" name="Line 127"/>
          <p:cNvSpPr/>
          <p:nvPr/>
        </p:nvSpPr>
        <p:spPr>
          <a:xfrm flipH="1">
            <a:off x="6710400" y="6393600"/>
            <a:ext cx="5961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86" name="Line 128"/>
          <p:cNvSpPr/>
          <p:nvPr/>
        </p:nvSpPr>
        <p:spPr>
          <a:xfrm flipH="1">
            <a:off x="7878240" y="6393600"/>
            <a:ext cx="393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187" name="CustomShape 129"/>
          <p:cNvSpPr/>
          <p:nvPr/>
        </p:nvSpPr>
        <p:spPr>
          <a:xfrm>
            <a:off x="3925440" y="4111200"/>
            <a:ext cx="150876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050" strike="noStrike">
                <a:solidFill>
                  <a:srgbClr val="000000"/>
                </a:solidFill>
                <a:latin typeface="Calibri"/>
              </a:rPr>
              <a:t>Coverage (sequence)</a:t>
            </a:r>
            <a:endParaRPr/>
          </a:p>
        </p:txBody>
      </p:sp>
      <p:sp>
        <p:nvSpPr>
          <p:cNvPr id="1188" name="CustomShape 130"/>
          <p:cNvSpPr/>
          <p:nvPr/>
        </p:nvSpPr>
        <p:spPr>
          <a:xfrm>
            <a:off x="4030920" y="4317480"/>
            <a:ext cx="129780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cov</a:t>
            </a:r>
            <a:r>
              <a:rPr b="1" lang="fr-FR" sz="1200" strike="noStrike" baseline="-25000">
                <a:solidFill>
                  <a:srgbClr val="000000"/>
                </a:solidFill>
                <a:latin typeface="Calibri"/>
              </a:rPr>
              <a:t>seq</a:t>
            </a: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 = 0.5X</a:t>
            </a:r>
            <a:endParaRPr/>
          </a:p>
        </p:txBody>
      </p:sp>
      <p:sp>
        <p:nvSpPr>
          <p:cNvPr id="1189" name="CustomShape 131"/>
          <p:cNvSpPr/>
          <p:nvPr/>
        </p:nvSpPr>
        <p:spPr>
          <a:xfrm>
            <a:off x="4073040" y="4538520"/>
            <a:ext cx="129780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f79646"/>
                </a:solidFill>
                <a:latin typeface="Calibri"/>
              </a:rPr>
              <a:t>cov</a:t>
            </a:r>
            <a:r>
              <a:rPr b="1" lang="fr-FR" sz="1200" strike="noStrike" baseline="-25000">
                <a:solidFill>
                  <a:srgbClr val="f79646"/>
                </a:solidFill>
                <a:latin typeface="Calibri"/>
              </a:rPr>
              <a:t>SV</a:t>
            </a:r>
            <a:r>
              <a:rPr b="1" lang="fr-FR" sz="1200" strike="noStrike">
                <a:solidFill>
                  <a:srgbClr val="f79646"/>
                </a:solidFill>
                <a:latin typeface="Calibri"/>
              </a:rPr>
              <a:t> =  0</a:t>
            </a:r>
            <a:endParaRPr/>
          </a:p>
        </p:txBody>
      </p:sp>
      <p:sp>
        <p:nvSpPr>
          <p:cNvPr id="1190" name="CustomShape 132"/>
          <p:cNvSpPr/>
          <p:nvPr/>
        </p:nvSpPr>
        <p:spPr>
          <a:xfrm>
            <a:off x="2771640" y="5495040"/>
            <a:ext cx="1079640" cy="6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600" strike="noStrike">
                <a:solidFill>
                  <a:srgbClr val="f79646"/>
                </a:solidFill>
                <a:latin typeface="Calibri"/>
              </a:rPr>
              <a:t>cov</a:t>
            </a:r>
            <a:r>
              <a:rPr b="1" lang="fr-FR" sz="1600" strike="noStrike" baseline="-25000">
                <a:solidFill>
                  <a:srgbClr val="f79646"/>
                </a:solidFill>
                <a:latin typeface="Calibri"/>
              </a:rPr>
              <a:t>SV</a:t>
            </a:r>
            <a:r>
              <a:rPr b="1" lang="fr-FR" sz="1600" strike="noStrike">
                <a:solidFill>
                  <a:srgbClr val="f79646"/>
                </a:solidFill>
                <a:latin typeface="Calibri"/>
              </a:rPr>
              <a:t> =  0</a:t>
            </a:r>
            <a:endParaRPr/>
          </a:p>
        </p:txBody>
      </p:sp>
      <p:sp>
        <p:nvSpPr>
          <p:cNvPr id="1191" name="CustomShape 133"/>
          <p:cNvSpPr/>
          <p:nvPr/>
        </p:nvSpPr>
        <p:spPr>
          <a:xfrm>
            <a:off x="251640" y="3933000"/>
            <a:ext cx="8604000" cy="143964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134"/>
          <p:cNvSpPr/>
          <p:nvPr/>
        </p:nvSpPr>
        <p:spPr>
          <a:xfrm>
            <a:off x="15480" y="3702240"/>
            <a:ext cx="669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Reference</a:t>
            </a:r>
            <a:endParaRPr/>
          </a:p>
        </p:txBody>
      </p:sp>
      <p:sp>
        <p:nvSpPr>
          <p:cNvPr id="1193" name="CustomShape 135"/>
          <p:cNvSpPr/>
          <p:nvPr/>
        </p:nvSpPr>
        <p:spPr>
          <a:xfrm>
            <a:off x="900720" y="1836360"/>
            <a:ext cx="174240" cy="19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136"/>
          <p:cNvSpPr/>
          <p:nvPr/>
        </p:nvSpPr>
        <p:spPr>
          <a:xfrm>
            <a:off x="1043640" y="1821600"/>
            <a:ext cx="406800" cy="19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137"/>
          <p:cNvSpPr/>
          <p:nvPr/>
        </p:nvSpPr>
        <p:spPr>
          <a:xfrm>
            <a:off x="1403640" y="2055240"/>
            <a:ext cx="454680" cy="1775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138"/>
          <p:cNvSpPr/>
          <p:nvPr/>
        </p:nvSpPr>
        <p:spPr>
          <a:xfrm>
            <a:off x="2370240" y="3582360"/>
            <a:ext cx="401040" cy="258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7" name="CustomShape 139"/>
          <p:cNvSpPr/>
          <p:nvPr/>
        </p:nvSpPr>
        <p:spPr>
          <a:xfrm>
            <a:off x="2762640" y="3582360"/>
            <a:ext cx="174240" cy="258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140"/>
          <p:cNvSpPr/>
          <p:nvPr/>
        </p:nvSpPr>
        <p:spPr>
          <a:xfrm>
            <a:off x="3155400" y="2923200"/>
            <a:ext cx="407880" cy="894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9" name="CustomShape 141"/>
          <p:cNvSpPr/>
          <p:nvPr/>
        </p:nvSpPr>
        <p:spPr>
          <a:xfrm>
            <a:off x="3538080" y="2913840"/>
            <a:ext cx="174240" cy="894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142"/>
          <p:cNvSpPr/>
          <p:nvPr/>
        </p:nvSpPr>
        <p:spPr>
          <a:xfrm>
            <a:off x="4253040" y="3360960"/>
            <a:ext cx="46260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143"/>
          <p:cNvSpPr/>
          <p:nvPr/>
        </p:nvSpPr>
        <p:spPr>
          <a:xfrm>
            <a:off x="4660920" y="3360960"/>
            <a:ext cx="17424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144"/>
          <p:cNvSpPr/>
          <p:nvPr/>
        </p:nvSpPr>
        <p:spPr>
          <a:xfrm>
            <a:off x="4876560" y="1617480"/>
            <a:ext cx="559080" cy="219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3" name="CustomShape 145"/>
          <p:cNvSpPr/>
          <p:nvPr/>
        </p:nvSpPr>
        <p:spPr>
          <a:xfrm>
            <a:off x="5518800" y="2493000"/>
            <a:ext cx="421200" cy="1317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146"/>
          <p:cNvSpPr/>
          <p:nvPr/>
        </p:nvSpPr>
        <p:spPr>
          <a:xfrm>
            <a:off x="5911200" y="2493000"/>
            <a:ext cx="174240" cy="1317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147"/>
          <p:cNvSpPr/>
          <p:nvPr/>
        </p:nvSpPr>
        <p:spPr>
          <a:xfrm>
            <a:off x="6123600" y="2714400"/>
            <a:ext cx="392400" cy="1091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148"/>
          <p:cNvSpPr/>
          <p:nvPr/>
        </p:nvSpPr>
        <p:spPr>
          <a:xfrm>
            <a:off x="6506280" y="2714400"/>
            <a:ext cx="174240" cy="1091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149"/>
          <p:cNvSpPr/>
          <p:nvPr/>
        </p:nvSpPr>
        <p:spPr>
          <a:xfrm>
            <a:off x="7280640" y="2274120"/>
            <a:ext cx="387360" cy="1543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150"/>
          <p:cNvSpPr/>
          <p:nvPr/>
        </p:nvSpPr>
        <p:spPr>
          <a:xfrm>
            <a:off x="7663320" y="2267640"/>
            <a:ext cx="174240" cy="1543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9" name="CustomShape 151"/>
          <p:cNvSpPr/>
          <p:nvPr/>
        </p:nvSpPr>
        <p:spPr>
          <a:xfrm>
            <a:off x="8100360" y="3146760"/>
            <a:ext cx="431640" cy="694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152"/>
          <p:cNvSpPr/>
          <p:nvPr/>
        </p:nvSpPr>
        <p:spPr>
          <a:xfrm>
            <a:off x="8501400" y="3137760"/>
            <a:ext cx="174240" cy="694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Line 153"/>
          <p:cNvSpPr/>
          <p:nvPr/>
        </p:nvSpPr>
        <p:spPr>
          <a:xfrm>
            <a:off x="725040" y="35870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12" name="Line 154"/>
          <p:cNvSpPr/>
          <p:nvPr/>
        </p:nvSpPr>
        <p:spPr>
          <a:xfrm>
            <a:off x="725040" y="31492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13" name="Line 155"/>
          <p:cNvSpPr/>
          <p:nvPr/>
        </p:nvSpPr>
        <p:spPr>
          <a:xfrm>
            <a:off x="725040" y="271152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14" name="Line 156"/>
          <p:cNvSpPr/>
          <p:nvPr/>
        </p:nvSpPr>
        <p:spPr>
          <a:xfrm>
            <a:off x="725040" y="293040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15" name="Line 157"/>
          <p:cNvSpPr/>
          <p:nvPr/>
        </p:nvSpPr>
        <p:spPr>
          <a:xfrm>
            <a:off x="725040" y="33681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16" name="Line 158"/>
          <p:cNvSpPr/>
          <p:nvPr/>
        </p:nvSpPr>
        <p:spPr>
          <a:xfrm>
            <a:off x="725040" y="18363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17" name="Line 159"/>
          <p:cNvSpPr/>
          <p:nvPr/>
        </p:nvSpPr>
        <p:spPr>
          <a:xfrm>
            <a:off x="725040" y="16174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18" name="Line 160"/>
          <p:cNvSpPr/>
          <p:nvPr/>
        </p:nvSpPr>
        <p:spPr>
          <a:xfrm>
            <a:off x="725040" y="20552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19" name="Line 161"/>
          <p:cNvSpPr/>
          <p:nvPr/>
        </p:nvSpPr>
        <p:spPr>
          <a:xfrm>
            <a:off x="725040" y="22737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20" name="Line 162"/>
          <p:cNvSpPr/>
          <p:nvPr/>
        </p:nvSpPr>
        <p:spPr>
          <a:xfrm>
            <a:off x="725040" y="24926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21" name="CustomShape 163"/>
          <p:cNvSpPr/>
          <p:nvPr/>
        </p:nvSpPr>
        <p:spPr>
          <a:xfrm>
            <a:off x="302760" y="15033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</a:t>
            </a:r>
            <a:endParaRPr/>
          </a:p>
        </p:txBody>
      </p:sp>
      <p:sp>
        <p:nvSpPr>
          <p:cNvPr id="1222" name="CustomShape 164"/>
          <p:cNvSpPr/>
          <p:nvPr/>
        </p:nvSpPr>
        <p:spPr>
          <a:xfrm>
            <a:off x="302760" y="17222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2</a:t>
            </a:r>
            <a:endParaRPr/>
          </a:p>
        </p:txBody>
      </p:sp>
      <p:sp>
        <p:nvSpPr>
          <p:cNvPr id="1223" name="CustomShape 165"/>
          <p:cNvSpPr/>
          <p:nvPr/>
        </p:nvSpPr>
        <p:spPr>
          <a:xfrm>
            <a:off x="302760" y="19411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3</a:t>
            </a:r>
            <a:endParaRPr/>
          </a:p>
        </p:txBody>
      </p:sp>
      <p:sp>
        <p:nvSpPr>
          <p:cNvPr id="1224" name="CustomShape 166"/>
          <p:cNvSpPr/>
          <p:nvPr/>
        </p:nvSpPr>
        <p:spPr>
          <a:xfrm>
            <a:off x="302760" y="21600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4</a:t>
            </a:r>
            <a:endParaRPr/>
          </a:p>
        </p:txBody>
      </p:sp>
      <p:sp>
        <p:nvSpPr>
          <p:cNvPr id="1225" name="CustomShape 167"/>
          <p:cNvSpPr/>
          <p:nvPr/>
        </p:nvSpPr>
        <p:spPr>
          <a:xfrm>
            <a:off x="302760" y="237888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5</a:t>
            </a:r>
            <a:endParaRPr/>
          </a:p>
        </p:txBody>
      </p:sp>
      <p:sp>
        <p:nvSpPr>
          <p:cNvPr id="1226" name="CustomShape 168"/>
          <p:cNvSpPr/>
          <p:nvPr/>
        </p:nvSpPr>
        <p:spPr>
          <a:xfrm>
            <a:off x="302760" y="25977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6</a:t>
            </a:r>
            <a:endParaRPr/>
          </a:p>
        </p:txBody>
      </p:sp>
      <p:sp>
        <p:nvSpPr>
          <p:cNvPr id="1227" name="CustomShape 169"/>
          <p:cNvSpPr/>
          <p:nvPr/>
        </p:nvSpPr>
        <p:spPr>
          <a:xfrm>
            <a:off x="302760" y="28166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7</a:t>
            </a:r>
            <a:endParaRPr/>
          </a:p>
        </p:txBody>
      </p:sp>
      <p:sp>
        <p:nvSpPr>
          <p:cNvPr id="1228" name="CustomShape 170"/>
          <p:cNvSpPr/>
          <p:nvPr/>
        </p:nvSpPr>
        <p:spPr>
          <a:xfrm>
            <a:off x="302760" y="30355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8</a:t>
            </a:r>
            <a:endParaRPr/>
          </a:p>
        </p:txBody>
      </p:sp>
      <p:sp>
        <p:nvSpPr>
          <p:cNvPr id="1229" name="CustomShape 171"/>
          <p:cNvSpPr/>
          <p:nvPr/>
        </p:nvSpPr>
        <p:spPr>
          <a:xfrm>
            <a:off x="302760" y="32544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9</a:t>
            </a:r>
            <a:endParaRPr/>
          </a:p>
        </p:txBody>
      </p:sp>
      <p:sp>
        <p:nvSpPr>
          <p:cNvPr id="1230" name="CustomShape 172"/>
          <p:cNvSpPr/>
          <p:nvPr/>
        </p:nvSpPr>
        <p:spPr>
          <a:xfrm>
            <a:off x="230040" y="3472920"/>
            <a:ext cx="6786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10</a:t>
            </a:r>
            <a:endParaRPr/>
          </a:p>
        </p:txBody>
      </p:sp>
      <p:sp>
        <p:nvSpPr>
          <p:cNvPr id="1231" name="Line 173"/>
          <p:cNvSpPr/>
          <p:nvPr/>
        </p:nvSpPr>
        <p:spPr>
          <a:xfrm>
            <a:off x="5594760" y="249444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232" name="Line 174"/>
          <p:cNvSpPr/>
          <p:nvPr/>
        </p:nvSpPr>
        <p:spPr>
          <a:xfrm flipH="1">
            <a:off x="5518440" y="249444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33" name="Line 175"/>
          <p:cNvSpPr/>
          <p:nvPr/>
        </p:nvSpPr>
        <p:spPr>
          <a:xfrm flipH="1">
            <a:off x="5910840" y="249444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34" name="Line 176"/>
          <p:cNvSpPr/>
          <p:nvPr/>
        </p:nvSpPr>
        <p:spPr>
          <a:xfrm>
            <a:off x="6199560" y="271332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235" name="Line 177"/>
          <p:cNvSpPr/>
          <p:nvPr/>
        </p:nvSpPr>
        <p:spPr>
          <a:xfrm flipH="1">
            <a:off x="6123240" y="271332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36" name="Line 178"/>
          <p:cNvSpPr/>
          <p:nvPr/>
        </p:nvSpPr>
        <p:spPr>
          <a:xfrm flipH="1">
            <a:off x="6515640" y="271332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37" name="Line 179"/>
          <p:cNvSpPr/>
          <p:nvPr/>
        </p:nvSpPr>
        <p:spPr>
          <a:xfrm>
            <a:off x="7356600" y="22752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238" name="Line 180"/>
          <p:cNvSpPr/>
          <p:nvPr/>
        </p:nvSpPr>
        <p:spPr>
          <a:xfrm flipH="1">
            <a:off x="7280640" y="22752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39" name="Line 181"/>
          <p:cNvSpPr/>
          <p:nvPr/>
        </p:nvSpPr>
        <p:spPr>
          <a:xfrm flipH="1">
            <a:off x="7673040" y="22752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40" name="Line 182"/>
          <p:cNvSpPr/>
          <p:nvPr/>
        </p:nvSpPr>
        <p:spPr>
          <a:xfrm>
            <a:off x="8176320" y="31464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241" name="Line 183"/>
          <p:cNvSpPr/>
          <p:nvPr/>
        </p:nvSpPr>
        <p:spPr>
          <a:xfrm flipH="1">
            <a:off x="8100360" y="31464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42" name="Line 184"/>
          <p:cNvSpPr/>
          <p:nvPr/>
        </p:nvSpPr>
        <p:spPr>
          <a:xfrm flipH="1">
            <a:off x="8492400" y="31464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43" name="Line 185"/>
          <p:cNvSpPr/>
          <p:nvPr/>
        </p:nvSpPr>
        <p:spPr>
          <a:xfrm>
            <a:off x="4340160" y="33606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244" name="Line 186"/>
          <p:cNvSpPr/>
          <p:nvPr/>
        </p:nvSpPr>
        <p:spPr>
          <a:xfrm flipH="1">
            <a:off x="4264200" y="33606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45" name="Line 187"/>
          <p:cNvSpPr/>
          <p:nvPr/>
        </p:nvSpPr>
        <p:spPr>
          <a:xfrm>
            <a:off x="3231360" y="29232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246" name="Line 188"/>
          <p:cNvSpPr/>
          <p:nvPr/>
        </p:nvSpPr>
        <p:spPr>
          <a:xfrm flipH="1">
            <a:off x="3155400" y="29232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47" name="Line 189"/>
          <p:cNvSpPr/>
          <p:nvPr/>
        </p:nvSpPr>
        <p:spPr>
          <a:xfrm flipH="1">
            <a:off x="3547800" y="29232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48" name="Line 190"/>
          <p:cNvSpPr/>
          <p:nvPr/>
        </p:nvSpPr>
        <p:spPr>
          <a:xfrm>
            <a:off x="2446200" y="35820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249" name="Line 191"/>
          <p:cNvSpPr/>
          <p:nvPr/>
        </p:nvSpPr>
        <p:spPr>
          <a:xfrm flipH="1">
            <a:off x="2370240" y="35820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50" name="Line 192"/>
          <p:cNvSpPr/>
          <p:nvPr/>
        </p:nvSpPr>
        <p:spPr>
          <a:xfrm flipH="1">
            <a:off x="2762280" y="35820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51" name="Line 193"/>
          <p:cNvSpPr/>
          <p:nvPr/>
        </p:nvSpPr>
        <p:spPr>
          <a:xfrm>
            <a:off x="1379880" y="206028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252" name="Line 194"/>
          <p:cNvSpPr/>
          <p:nvPr/>
        </p:nvSpPr>
        <p:spPr>
          <a:xfrm flipH="1">
            <a:off x="1303920" y="206028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53" name="Line 195"/>
          <p:cNvSpPr/>
          <p:nvPr/>
        </p:nvSpPr>
        <p:spPr>
          <a:xfrm flipH="1">
            <a:off x="1695960" y="206028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54" name="Line 196"/>
          <p:cNvSpPr/>
          <p:nvPr/>
        </p:nvSpPr>
        <p:spPr>
          <a:xfrm flipH="1">
            <a:off x="4656240" y="33606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55" name="Line 197"/>
          <p:cNvSpPr/>
          <p:nvPr/>
        </p:nvSpPr>
        <p:spPr>
          <a:xfrm flipH="1">
            <a:off x="4854240" y="161712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56" name="Line 198"/>
          <p:cNvSpPr/>
          <p:nvPr/>
        </p:nvSpPr>
        <p:spPr>
          <a:xfrm>
            <a:off x="976680" y="183780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257" name="Line 199"/>
          <p:cNvSpPr/>
          <p:nvPr/>
        </p:nvSpPr>
        <p:spPr>
          <a:xfrm flipH="1">
            <a:off x="900720" y="18378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58" name="Line 200"/>
          <p:cNvSpPr/>
          <p:nvPr/>
        </p:nvSpPr>
        <p:spPr>
          <a:xfrm>
            <a:off x="691560" y="3825720"/>
            <a:ext cx="827280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259" name="Line 201"/>
          <p:cNvSpPr/>
          <p:nvPr/>
        </p:nvSpPr>
        <p:spPr>
          <a:xfrm>
            <a:off x="4930560" y="1617120"/>
            <a:ext cx="3938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</p:sp>
      <p:sp>
        <p:nvSpPr>
          <p:cNvPr id="1260" name="Line 202"/>
          <p:cNvSpPr/>
          <p:nvPr/>
        </p:nvSpPr>
        <p:spPr>
          <a:xfrm flipH="1">
            <a:off x="5246640" y="161712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61" name="CustomShape 203"/>
          <p:cNvSpPr/>
          <p:nvPr/>
        </p:nvSpPr>
        <p:spPr>
          <a:xfrm>
            <a:off x="3242880" y="1775520"/>
            <a:ext cx="96876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2" name="CustomShape 204"/>
          <p:cNvSpPr/>
          <p:nvPr/>
        </p:nvSpPr>
        <p:spPr>
          <a:xfrm>
            <a:off x="2262600" y="1775520"/>
            <a:ext cx="96876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3" name="Line 205"/>
          <p:cNvSpPr/>
          <p:nvPr/>
        </p:nvSpPr>
        <p:spPr>
          <a:xfrm flipH="1">
            <a:off x="1292760" y="1837800"/>
            <a:ext cx="18360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64" name="Line 206"/>
          <p:cNvSpPr/>
          <p:nvPr/>
        </p:nvSpPr>
        <p:spPr>
          <a:xfrm>
            <a:off x="2262240" y="1836360"/>
            <a:ext cx="0" cy="4544640"/>
          </a:xfrm>
          <a:prstGeom prst="line">
            <a:avLst/>
          </a:prstGeom>
          <a:ln>
            <a:solidFill>
              <a:schemeClr val="tx1"/>
            </a:solidFill>
            <a:custDash>
              <a:ds d="500000" sp="400000"/>
            </a:custDash>
            <a:round/>
          </a:ln>
        </p:spPr>
      </p:sp>
      <p:sp>
        <p:nvSpPr>
          <p:cNvPr id="1265" name="Line 207"/>
          <p:cNvSpPr/>
          <p:nvPr/>
        </p:nvSpPr>
        <p:spPr>
          <a:xfrm>
            <a:off x="4203720" y="1807200"/>
            <a:ext cx="0" cy="4573800"/>
          </a:xfrm>
          <a:prstGeom prst="line">
            <a:avLst/>
          </a:prstGeom>
          <a:ln>
            <a:solidFill>
              <a:schemeClr val="tx1"/>
            </a:solidFill>
            <a:custDash>
              <a:ds d="500000" sp="400000"/>
            </a:custDash>
            <a:round/>
          </a:ln>
        </p:spPr>
      </p:sp>
      <p:sp>
        <p:nvSpPr>
          <p:cNvPr id="1266" name="CustomShape 208"/>
          <p:cNvSpPr/>
          <p:nvPr/>
        </p:nvSpPr>
        <p:spPr>
          <a:xfrm>
            <a:off x="4084560" y="5570280"/>
            <a:ext cx="129780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cov</a:t>
            </a:r>
            <a:r>
              <a:rPr b="1" lang="fr-FR" sz="1200" strike="noStrike" baseline="-25000">
                <a:solidFill>
                  <a:srgbClr val="000000"/>
                </a:solidFill>
                <a:latin typeface="Calibri"/>
              </a:rPr>
              <a:t>phys</a:t>
            </a: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 = 0.85X</a:t>
            </a:r>
            <a:endParaRPr/>
          </a:p>
        </p:txBody>
      </p:sp>
      <p:sp>
        <p:nvSpPr>
          <p:cNvPr id="1267" name="CustomShape 209"/>
          <p:cNvSpPr/>
          <p:nvPr/>
        </p:nvSpPr>
        <p:spPr>
          <a:xfrm>
            <a:off x="3925440" y="5395680"/>
            <a:ext cx="150876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050" strike="noStrike">
                <a:solidFill>
                  <a:srgbClr val="000000"/>
                </a:solidFill>
                <a:latin typeface="Calibri"/>
              </a:rPr>
              <a:t>Coverage (physical)</a:t>
            </a:r>
            <a:endParaRPr/>
          </a:p>
        </p:txBody>
      </p:sp>
      <p:sp>
        <p:nvSpPr>
          <p:cNvPr id="1268" name="CustomShape 210"/>
          <p:cNvSpPr/>
          <p:nvPr/>
        </p:nvSpPr>
        <p:spPr>
          <a:xfrm>
            <a:off x="195480" y="1818000"/>
            <a:ext cx="109080" cy="57600"/>
          </a:xfrm>
          <a:prstGeom prst="ellipse">
            <a:avLst/>
          </a:prstGeom>
          <a:solidFill>
            <a:srgbClr val="ffc000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9" name="CustomShape 211"/>
          <p:cNvSpPr/>
          <p:nvPr/>
        </p:nvSpPr>
        <p:spPr>
          <a:xfrm>
            <a:off x="191880" y="16038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212"/>
          <p:cNvSpPr/>
          <p:nvPr/>
        </p:nvSpPr>
        <p:spPr>
          <a:xfrm>
            <a:off x="191880" y="20390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213"/>
          <p:cNvSpPr/>
          <p:nvPr/>
        </p:nvSpPr>
        <p:spPr>
          <a:xfrm>
            <a:off x="191880" y="22564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CustomShape 214"/>
          <p:cNvSpPr/>
          <p:nvPr/>
        </p:nvSpPr>
        <p:spPr>
          <a:xfrm>
            <a:off x="191880" y="24742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3" name="CustomShape 215"/>
          <p:cNvSpPr/>
          <p:nvPr/>
        </p:nvSpPr>
        <p:spPr>
          <a:xfrm>
            <a:off x="191880" y="26917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4" name="CustomShape 216"/>
          <p:cNvSpPr/>
          <p:nvPr/>
        </p:nvSpPr>
        <p:spPr>
          <a:xfrm>
            <a:off x="191880" y="29091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5" name="CustomShape 217"/>
          <p:cNvSpPr/>
          <p:nvPr/>
        </p:nvSpPr>
        <p:spPr>
          <a:xfrm>
            <a:off x="191880" y="31269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218"/>
          <p:cNvSpPr/>
          <p:nvPr/>
        </p:nvSpPr>
        <p:spPr>
          <a:xfrm>
            <a:off x="191880" y="33444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7" name="CustomShape 219"/>
          <p:cNvSpPr/>
          <p:nvPr/>
        </p:nvSpPr>
        <p:spPr>
          <a:xfrm>
            <a:off x="191880" y="35618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CustomShape 1"/>
          <p:cNvSpPr/>
          <p:nvPr/>
        </p:nvSpPr>
        <p:spPr>
          <a:xfrm>
            <a:off x="70560" y="972000"/>
            <a:ext cx="396072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300" strike="noStrike">
                <a:solidFill>
                  <a:srgbClr val="000000"/>
                </a:solidFill>
                <a:latin typeface="Calibri"/>
                <a:ea typeface="바탕"/>
              </a:rPr>
              <a:t>Mate Pair sequencing: insert size ~ 1 to 20 kb</a:t>
            </a:r>
            <a:endParaRPr/>
          </a:p>
        </p:txBody>
      </p:sp>
      <p:sp>
        <p:nvSpPr>
          <p:cNvPr id="1279" name="CustomShape 2"/>
          <p:cNvSpPr/>
          <p:nvPr/>
        </p:nvSpPr>
        <p:spPr>
          <a:xfrm>
            <a:off x="539640" y="-99360"/>
            <a:ext cx="84034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Sequencing with high physical coverage</a:t>
            </a:r>
            <a:endParaRPr/>
          </a:p>
        </p:txBody>
      </p:sp>
      <p:sp>
        <p:nvSpPr>
          <p:cNvPr id="1280" name="Line 3"/>
          <p:cNvSpPr/>
          <p:nvPr/>
        </p:nvSpPr>
        <p:spPr>
          <a:xfrm>
            <a:off x="725040" y="357300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81" name="Line 4"/>
          <p:cNvSpPr/>
          <p:nvPr/>
        </p:nvSpPr>
        <p:spPr>
          <a:xfrm>
            <a:off x="725040" y="31521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82" name="Line 5"/>
          <p:cNvSpPr/>
          <p:nvPr/>
        </p:nvSpPr>
        <p:spPr>
          <a:xfrm>
            <a:off x="725040" y="27118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83" name="Line 6"/>
          <p:cNvSpPr/>
          <p:nvPr/>
        </p:nvSpPr>
        <p:spPr>
          <a:xfrm>
            <a:off x="725040" y="29318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84" name="Line 7"/>
          <p:cNvSpPr/>
          <p:nvPr/>
        </p:nvSpPr>
        <p:spPr>
          <a:xfrm>
            <a:off x="725040" y="33724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85" name="Line 8"/>
          <p:cNvSpPr/>
          <p:nvPr/>
        </p:nvSpPr>
        <p:spPr>
          <a:xfrm>
            <a:off x="725040" y="18309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86" name="Line 9"/>
          <p:cNvSpPr/>
          <p:nvPr/>
        </p:nvSpPr>
        <p:spPr>
          <a:xfrm>
            <a:off x="725040" y="16106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87" name="Line 10"/>
          <p:cNvSpPr/>
          <p:nvPr/>
        </p:nvSpPr>
        <p:spPr>
          <a:xfrm>
            <a:off x="725040" y="20512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88" name="Line 11"/>
          <p:cNvSpPr/>
          <p:nvPr/>
        </p:nvSpPr>
        <p:spPr>
          <a:xfrm>
            <a:off x="725040" y="22712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89" name="Line 12"/>
          <p:cNvSpPr/>
          <p:nvPr/>
        </p:nvSpPr>
        <p:spPr>
          <a:xfrm>
            <a:off x="725040" y="24915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290" name="Line 13"/>
          <p:cNvSpPr/>
          <p:nvPr/>
        </p:nvSpPr>
        <p:spPr>
          <a:xfrm>
            <a:off x="1317600" y="357300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291" name="Line 14"/>
          <p:cNvSpPr/>
          <p:nvPr/>
        </p:nvSpPr>
        <p:spPr>
          <a:xfrm flipH="1">
            <a:off x="1143000" y="35730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92" name="Line 15"/>
          <p:cNvSpPr/>
          <p:nvPr/>
        </p:nvSpPr>
        <p:spPr>
          <a:xfrm flipH="1">
            <a:off x="5585400" y="35730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93" name="Line 16"/>
          <p:cNvSpPr/>
          <p:nvPr/>
        </p:nvSpPr>
        <p:spPr>
          <a:xfrm>
            <a:off x="2287440" y="315756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294" name="Line 17"/>
          <p:cNvSpPr/>
          <p:nvPr/>
        </p:nvSpPr>
        <p:spPr>
          <a:xfrm flipH="1">
            <a:off x="2112840" y="315756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95" name="Line 18"/>
          <p:cNvSpPr/>
          <p:nvPr/>
        </p:nvSpPr>
        <p:spPr>
          <a:xfrm flipH="1">
            <a:off x="6555240" y="315756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96" name="Line 19"/>
          <p:cNvSpPr/>
          <p:nvPr/>
        </p:nvSpPr>
        <p:spPr>
          <a:xfrm>
            <a:off x="1959480" y="271728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297" name="Line 20"/>
          <p:cNvSpPr/>
          <p:nvPr/>
        </p:nvSpPr>
        <p:spPr>
          <a:xfrm flipH="1">
            <a:off x="1784880" y="271728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298" name="Line 21"/>
          <p:cNvSpPr/>
          <p:nvPr/>
        </p:nvSpPr>
        <p:spPr>
          <a:xfrm flipH="1">
            <a:off x="6227280" y="271728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299" name="Line 22"/>
          <p:cNvSpPr/>
          <p:nvPr/>
        </p:nvSpPr>
        <p:spPr>
          <a:xfrm>
            <a:off x="1317600" y="293760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00" name="Line 23"/>
          <p:cNvSpPr/>
          <p:nvPr/>
        </p:nvSpPr>
        <p:spPr>
          <a:xfrm flipH="1">
            <a:off x="1143000" y="29376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01" name="Line 24"/>
          <p:cNvSpPr/>
          <p:nvPr/>
        </p:nvSpPr>
        <p:spPr>
          <a:xfrm flipH="1">
            <a:off x="5585400" y="29376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02" name="Line 25"/>
          <p:cNvSpPr/>
          <p:nvPr/>
        </p:nvSpPr>
        <p:spPr>
          <a:xfrm>
            <a:off x="2715840" y="3377880"/>
            <a:ext cx="426744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03" name="Line 26"/>
          <p:cNvSpPr/>
          <p:nvPr/>
        </p:nvSpPr>
        <p:spPr>
          <a:xfrm flipH="1">
            <a:off x="2541240" y="337788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04" name="Line 27"/>
          <p:cNvSpPr/>
          <p:nvPr/>
        </p:nvSpPr>
        <p:spPr>
          <a:xfrm flipH="1">
            <a:off x="6983280" y="3377880"/>
            <a:ext cx="18360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05" name="Line 28"/>
          <p:cNvSpPr/>
          <p:nvPr/>
        </p:nvSpPr>
        <p:spPr>
          <a:xfrm>
            <a:off x="1001880" y="183636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06" name="Line 29"/>
          <p:cNvSpPr/>
          <p:nvPr/>
        </p:nvSpPr>
        <p:spPr>
          <a:xfrm>
            <a:off x="3531960" y="1605240"/>
            <a:ext cx="426744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07" name="Line 30"/>
          <p:cNvSpPr/>
          <p:nvPr/>
        </p:nvSpPr>
        <p:spPr>
          <a:xfrm flipH="1">
            <a:off x="3357360" y="160524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08" name="Line 31"/>
          <p:cNvSpPr/>
          <p:nvPr/>
        </p:nvSpPr>
        <p:spPr>
          <a:xfrm flipH="1">
            <a:off x="7799400" y="160524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09" name="Line 32"/>
          <p:cNvSpPr/>
          <p:nvPr/>
        </p:nvSpPr>
        <p:spPr>
          <a:xfrm>
            <a:off x="4458240" y="205668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10" name="Line 33"/>
          <p:cNvSpPr/>
          <p:nvPr/>
        </p:nvSpPr>
        <p:spPr>
          <a:xfrm flipH="1">
            <a:off x="4283640" y="205668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11" name="Line 34"/>
          <p:cNvSpPr/>
          <p:nvPr/>
        </p:nvSpPr>
        <p:spPr>
          <a:xfrm flipH="1">
            <a:off x="8726040" y="205668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12" name="Line 35"/>
          <p:cNvSpPr/>
          <p:nvPr/>
        </p:nvSpPr>
        <p:spPr>
          <a:xfrm>
            <a:off x="2930400" y="2277000"/>
            <a:ext cx="426744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13" name="Line 36"/>
          <p:cNvSpPr/>
          <p:nvPr/>
        </p:nvSpPr>
        <p:spPr>
          <a:xfrm flipH="1">
            <a:off x="2755800" y="22770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14" name="Line 37"/>
          <p:cNvSpPr/>
          <p:nvPr/>
        </p:nvSpPr>
        <p:spPr>
          <a:xfrm flipH="1">
            <a:off x="7197840" y="22770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15" name="Line 38"/>
          <p:cNvSpPr/>
          <p:nvPr/>
        </p:nvSpPr>
        <p:spPr>
          <a:xfrm>
            <a:off x="3342960" y="249696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16" name="Line 39"/>
          <p:cNvSpPr/>
          <p:nvPr/>
        </p:nvSpPr>
        <p:spPr>
          <a:xfrm flipH="1">
            <a:off x="3168360" y="249696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17" name="Line 40"/>
          <p:cNvSpPr/>
          <p:nvPr/>
        </p:nvSpPr>
        <p:spPr>
          <a:xfrm flipH="1">
            <a:off x="7610760" y="249696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18" name="Line 41"/>
          <p:cNvSpPr/>
          <p:nvPr/>
        </p:nvSpPr>
        <p:spPr>
          <a:xfrm>
            <a:off x="691560" y="3825720"/>
            <a:ext cx="827280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319" name="CustomShape 42"/>
          <p:cNvSpPr/>
          <p:nvPr/>
        </p:nvSpPr>
        <p:spPr>
          <a:xfrm>
            <a:off x="15480" y="3702240"/>
            <a:ext cx="669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Reference</a:t>
            </a:r>
            <a:endParaRPr/>
          </a:p>
        </p:txBody>
      </p:sp>
      <p:sp>
        <p:nvSpPr>
          <p:cNvPr id="1320" name="CustomShape 43"/>
          <p:cNvSpPr/>
          <p:nvPr/>
        </p:nvSpPr>
        <p:spPr>
          <a:xfrm>
            <a:off x="302760" y="15033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</a:t>
            </a:r>
            <a:endParaRPr/>
          </a:p>
        </p:txBody>
      </p:sp>
      <p:sp>
        <p:nvSpPr>
          <p:cNvPr id="1321" name="CustomShape 44"/>
          <p:cNvSpPr/>
          <p:nvPr/>
        </p:nvSpPr>
        <p:spPr>
          <a:xfrm>
            <a:off x="302760" y="17222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2</a:t>
            </a:r>
            <a:endParaRPr/>
          </a:p>
        </p:txBody>
      </p:sp>
      <p:sp>
        <p:nvSpPr>
          <p:cNvPr id="1322" name="CustomShape 45"/>
          <p:cNvSpPr/>
          <p:nvPr/>
        </p:nvSpPr>
        <p:spPr>
          <a:xfrm>
            <a:off x="302760" y="19411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3</a:t>
            </a:r>
            <a:endParaRPr/>
          </a:p>
        </p:txBody>
      </p:sp>
      <p:sp>
        <p:nvSpPr>
          <p:cNvPr id="1323" name="CustomShape 46"/>
          <p:cNvSpPr/>
          <p:nvPr/>
        </p:nvSpPr>
        <p:spPr>
          <a:xfrm>
            <a:off x="302760" y="21600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4</a:t>
            </a:r>
            <a:endParaRPr/>
          </a:p>
        </p:txBody>
      </p:sp>
      <p:sp>
        <p:nvSpPr>
          <p:cNvPr id="1324" name="CustomShape 47"/>
          <p:cNvSpPr/>
          <p:nvPr/>
        </p:nvSpPr>
        <p:spPr>
          <a:xfrm>
            <a:off x="302760" y="237888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5</a:t>
            </a:r>
            <a:endParaRPr/>
          </a:p>
        </p:txBody>
      </p:sp>
      <p:sp>
        <p:nvSpPr>
          <p:cNvPr id="1325" name="CustomShape 48"/>
          <p:cNvSpPr/>
          <p:nvPr/>
        </p:nvSpPr>
        <p:spPr>
          <a:xfrm>
            <a:off x="302760" y="25977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6</a:t>
            </a:r>
            <a:endParaRPr/>
          </a:p>
        </p:txBody>
      </p:sp>
      <p:sp>
        <p:nvSpPr>
          <p:cNvPr id="1326" name="CustomShape 49"/>
          <p:cNvSpPr/>
          <p:nvPr/>
        </p:nvSpPr>
        <p:spPr>
          <a:xfrm>
            <a:off x="302760" y="28166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7</a:t>
            </a:r>
            <a:endParaRPr/>
          </a:p>
        </p:txBody>
      </p:sp>
      <p:sp>
        <p:nvSpPr>
          <p:cNvPr id="1327" name="CustomShape 50"/>
          <p:cNvSpPr/>
          <p:nvPr/>
        </p:nvSpPr>
        <p:spPr>
          <a:xfrm>
            <a:off x="302760" y="30355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8</a:t>
            </a:r>
            <a:endParaRPr/>
          </a:p>
        </p:txBody>
      </p:sp>
      <p:sp>
        <p:nvSpPr>
          <p:cNvPr id="1328" name="CustomShape 51"/>
          <p:cNvSpPr/>
          <p:nvPr/>
        </p:nvSpPr>
        <p:spPr>
          <a:xfrm>
            <a:off x="302760" y="32544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9</a:t>
            </a:r>
            <a:endParaRPr/>
          </a:p>
        </p:txBody>
      </p:sp>
      <p:sp>
        <p:nvSpPr>
          <p:cNvPr id="1329" name="CustomShape 52"/>
          <p:cNvSpPr/>
          <p:nvPr/>
        </p:nvSpPr>
        <p:spPr>
          <a:xfrm>
            <a:off x="230040" y="3472920"/>
            <a:ext cx="6786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10</a:t>
            </a:r>
            <a:endParaRPr/>
          </a:p>
        </p:txBody>
      </p:sp>
      <p:sp>
        <p:nvSpPr>
          <p:cNvPr id="1330" name="CustomShape 53"/>
          <p:cNvSpPr/>
          <p:nvPr/>
        </p:nvSpPr>
        <p:spPr>
          <a:xfrm>
            <a:off x="195480" y="1818000"/>
            <a:ext cx="109080" cy="57600"/>
          </a:xfrm>
          <a:prstGeom prst="ellipse">
            <a:avLst/>
          </a:prstGeom>
          <a:solidFill>
            <a:srgbClr val="ffc000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1" name="CustomShape 54"/>
          <p:cNvSpPr/>
          <p:nvPr/>
        </p:nvSpPr>
        <p:spPr>
          <a:xfrm>
            <a:off x="191880" y="16038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2" name="CustomShape 55"/>
          <p:cNvSpPr/>
          <p:nvPr/>
        </p:nvSpPr>
        <p:spPr>
          <a:xfrm>
            <a:off x="191880" y="20390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3" name="CustomShape 56"/>
          <p:cNvSpPr/>
          <p:nvPr/>
        </p:nvSpPr>
        <p:spPr>
          <a:xfrm>
            <a:off x="191880" y="22564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57"/>
          <p:cNvSpPr/>
          <p:nvPr/>
        </p:nvSpPr>
        <p:spPr>
          <a:xfrm>
            <a:off x="191880" y="24742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58"/>
          <p:cNvSpPr/>
          <p:nvPr/>
        </p:nvSpPr>
        <p:spPr>
          <a:xfrm>
            <a:off x="191880" y="26917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59"/>
          <p:cNvSpPr/>
          <p:nvPr/>
        </p:nvSpPr>
        <p:spPr>
          <a:xfrm>
            <a:off x="191880" y="29091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60"/>
          <p:cNvSpPr/>
          <p:nvPr/>
        </p:nvSpPr>
        <p:spPr>
          <a:xfrm>
            <a:off x="191880" y="31269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CustomShape 61"/>
          <p:cNvSpPr/>
          <p:nvPr/>
        </p:nvSpPr>
        <p:spPr>
          <a:xfrm>
            <a:off x="191880" y="33444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62"/>
          <p:cNvSpPr/>
          <p:nvPr/>
        </p:nvSpPr>
        <p:spPr>
          <a:xfrm>
            <a:off x="191880" y="35618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CustomShape 63"/>
          <p:cNvSpPr/>
          <p:nvPr/>
        </p:nvSpPr>
        <p:spPr>
          <a:xfrm>
            <a:off x="3242880" y="1775520"/>
            <a:ext cx="96876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64"/>
          <p:cNvSpPr/>
          <p:nvPr/>
        </p:nvSpPr>
        <p:spPr>
          <a:xfrm>
            <a:off x="2262600" y="1775520"/>
            <a:ext cx="96876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Line 65"/>
          <p:cNvSpPr/>
          <p:nvPr/>
        </p:nvSpPr>
        <p:spPr>
          <a:xfrm flipH="1">
            <a:off x="827280" y="1836360"/>
            <a:ext cx="174600" cy="0"/>
          </a:xfrm>
          <a:prstGeom prst="line">
            <a:avLst/>
          </a:prstGeom>
          <a:ln w="38160">
            <a:solidFill>
              <a:schemeClr val="accent6"/>
            </a:solidFill>
            <a:round/>
            <a:tailEnd len="med" type="triangle" w="med"/>
          </a:ln>
        </p:spPr>
      </p:sp>
      <p:sp>
        <p:nvSpPr>
          <p:cNvPr id="1343" name="Line 66"/>
          <p:cNvSpPr/>
          <p:nvPr/>
        </p:nvSpPr>
        <p:spPr>
          <a:xfrm flipH="1">
            <a:off x="5269680" y="1836360"/>
            <a:ext cx="183240" cy="0"/>
          </a:xfrm>
          <a:prstGeom prst="line">
            <a:avLst/>
          </a:prstGeom>
          <a:ln w="38160">
            <a:solidFill>
              <a:schemeClr val="accent6"/>
            </a:solidFill>
            <a:round/>
            <a:headEnd len="med" type="triangle" w="med"/>
          </a:ln>
        </p:spPr>
      </p:sp>
      <p:sp>
        <p:nvSpPr>
          <p:cNvPr id="1344" name="CustomShape 67"/>
          <p:cNvSpPr/>
          <p:nvPr/>
        </p:nvSpPr>
        <p:spPr>
          <a:xfrm>
            <a:off x="5564520" y="1698480"/>
            <a:ext cx="2088360" cy="45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f79646"/>
                </a:solidFill>
                <a:latin typeface="Calibri"/>
              </a:rPr>
              <a:t>Discordant Paired Sequence</a:t>
            </a:r>
            <a:endParaRPr/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CustomShape 1"/>
          <p:cNvSpPr/>
          <p:nvPr/>
        </p:nvSpPr>
        <p:spPr>
          <a:xfrm>
            <a:off x="827640" y="1845000"/>
            <a:ext cx="2592000" cy="1966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2"/>
          <p:cNvSpPr/>
          <p:nvPr/>
        </p:nvSpPr>
        <p:spPr>
          <a:xfrm>
            <a:off x="3348000" y="1608840"/>
            <a:ext cx="4608000" cy="2213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3"/>
          <p:cNvSpPr/>
          <p:nvPr/>
        </p:nvSpPr>
        <p:spPr>
          <a:xfrm>
            <a:off x="7956360" y="2069640"/>
            <a:ext cx="1007640" cy="1747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8" name="CustomShape 4"/>
          <p:cNvSpPr/>
          <p:nvPr/>
        </p:nvSpPr>
        <p:spPr>
          <a:xfrm>
            <a:off x="70560" y="972000"/>
            <a:ext cx="396072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300" strike="noStrike">
                <a:solidFill>
                  <a:srgbClr val="000000"/>
                </a:solidFill>
                <a:latin typeface="Calibri"/>
                <a:ea typeface="바탕"/>
              </a:rPr>
              <a:t>Mate Pair sequencing: insert size ~ 1 to 20 kb</a:t>
            </a:r>
            <a:endParaRPr/>
          </a:p>
        </p:txBody>
      </p:sp>
      <p:sp>
        <p:nvSpPr>
          <p:cNvPr id="1349" name="CustomShape 5"/>
          <p:cNvSpPr/>
          <p:nvPr/>
        </p:nvSpPr>
        <p:spPr>
          <a:xfrm>
            <a:off x="539640" y="-99360"/>
            <a:ext cx="84034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Sequencing with high physical coverage</a:t>
            </a:r>
            <a:endParaRPr/>
          </a:p>
        </p:txBody>
      </p:sp>
      <p:sp>
        <p:nvSpPr>
          <p:cNvPr id="1350" name="Line 6"/>
          <p:cNvSpPr/>
          <p:nvPr/>
        </p:nvSpPr>
        <p:spPr>
          <a:xfrm>
            <a:off x="725040" y="357300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351" name="Line 7"/>
          <p:cNvSpPr/>
          <p:nvPr/>
        </p:nvSpPr>
        <p:spPr>
          <a:xfrm>
            <a:off x="725040" y="31521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352" name="Line 8"/>
          <p:cNvSpPr/>
          <p:nvPr/>
        </p:nvSpPr>
        <p:spPr>
          <a:xfrm>
            <a:off x="725040" y="27118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353" name="Line 9"/>
          <p:cNvSpPr/>
          <p:nvPr/>
        </p:nvSpPr>
        <p:spPr>
          <a:xfrm>
            <a:off x="725040" y="29318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354" name="Line 10"/>
          <p:cNvSpPr/>
          <p:nvPr/>
        </p:nvSpPr>
        <p:spPr>
          <a:xfrm>
            <a:off x="725040" y="33724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355" name="Line 11"/>
          <p:cNvSpPr/>
          <p:nvPr/>
        </p:nvSpPr>
        <p:spPr>
          <a:xfrm>
            <a:off x="725040" y="18309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356" name="Line 12"/>
          <p:cNvSpPr/>
          <p:nvPr/>
        </p:nvSpPr>
        <p:spPr>
          <a:xfrm>
            <a:off x="725040" y="16106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357" name="Line 13"/>
          <p:cNvSpPr/>
          <p:nvPr/>
        </p:nvSpPr>
        <p:spPr>
          <a:xfrm>
            <a:off x="725040" y="205128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358" name="Line 14"/>
          <p:cNvSpPr/>
          <p:nvPr/>
        </p:nvSpPr>
        <p:spPr>
          <a:xfrm>
            <a:off x="725040" y="227124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359" name="Line 15"/>
          <p:cNvSpPr/>
          <p:nvPr/>
        </p:nvSpPr>
        <p:spPr>
          <a:xfrm>
            <a:off x="725040" y="2491560"/>
            <a:ext cx="8233200" cy="0"/>
          </a:xfrm>
          <a:prstGeom prst="line">
            <a:avLst/>
          </a:prstGeom>
          <a:ln w="1260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360" name="Line 16"/>
          <p:cNvSpPr/>
          <p:nvPr/>
        </p:nvSpPr>
        <p:spPr>
          <a:xfrm>
            <a:off x="1317600" y="357300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61" name="Line 17"/>
          <p:cNvSpPr/>
          <p:nvPr/>
        </p:nvSpPr>
        <p:spPr>
          <a:xfrm flipH="1">
            <a:off x="1143000" y="35730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62" name="Line 18"/>
          <p:cNvSpPr/>
          <p:nvPr/>
        </p:nvSpPr>
        <p:spPr>
          <a:xfrm flipH="1">
            <a:off x="5585400" y="35730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63" name="Line 19"/>
          <p:cNvSpPr/>
          <p:nvPr/>
        </p:nvSpPr>
        <p:spPr>
          <a:xfrm>
            <a:off x="2287440" y="315756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64" name="Line 20"/>
          <p:cNvSpPr/>
          <p:nvPr/>
        </p:nvSpPr>
        <p:spPr>
          <a:xfrm flipH="1">
            <a:off x="2112840" y="315756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65" name="Line 21"/>
          <p:cNvSpPr/>
          <p:nvPr/>
        </p:nvSpPr>
        <p:spPr>
          <a:xfrm flipH="1">
            <a:off x="6555240" y="315756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66" name="Line 22"/>
          <p:cNvSpPr/>
          <p:nvPr/>
        </p:nvSpPr>
        <p:spPr>
          <a:xfrm>
            <a:off x="1959480" y="271728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67" name="Line 23"/>
          <p:cNvSpPr/>
          <p:nvPr/>
        </p:nvSpPr>
        <p:spPr>
          <a:xfrm flipH="1">
            <a:off x="1784880" y="271728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68" name="Line 24"/>
          <p:cNvSpPr/>
          <p:nvPr/>
        </p:nvSpPr>
        <p:spPr>
          <a:xfrm flipH="1">
            <a:off x="6227280" y="271728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69" name="Line 25"/>
          <p:cNvSpPr/>
          <p:nvPr/>
        </p:nvSpPr>
        <p:spPr>
          <a:xfrm>
            <a:off x="1317600" y="293760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70" name="Line 26"/>
          <p:cNvSpPr/>
          <p:nvPr/>
        </p:nvSpPr>
        <p:spPr>
          <a:xfrm flipH="1">
            <a:off x="1143000" y="29376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71" name="Line 27"/>
          <p:cNvSpPr/>
          <p:nvPr/>
        </p:nvSpPr>
        <p:spPr>
          <a:xfrm flipH="1">
            <a:off x="5585400" y="29376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72" name="Line 28"/>
          <p:cNvSpPr/>
          <p:nvPr/>
        </p:nvSpPr>
        <p:spPr>
          <a:xfrm>
            <a:off x="2715840" y="3377880"/>
            <a:ext cx="426744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73" name="Line 29"/>
          <p:cNvSpPr/>
          <p:nvPr/>
        </p:nvSpPr>
        <p:spPr>
          <a:xfrm flipH="1">
            <a:off x="2541240" y="337788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74" name="Line 30"/>
          <p:cNvSpPr/>
          <p:nvPr/>
        </p:nvSpPr>
        <p:spPr>
          <a:xfrm flipH="1">
            <a:off x="6983280" y="3377880"/>
            <a:ext cx="18360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75" name="Line 31"/>
          <p:cNvSpPr/>
          <p:nvPr/>
        </p:nvSpPr>
        <p:spPr>
          <a:xfrm>
            <a:off x="1001880" y="183636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76" name="Line 32"/>
          <p:cNvSpPr/>
          <p:nvPr/>
        </p:nvSpPr>
        <p:spPr>
          <a:xfrm>
            <a:off x="3531960" y="1605240"/>
            <a:ext cx="426744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77" name="Line 33"/>
          <p:cNvSpPr/>
          <p:nvPr/>
        </p:nvSpPr>
        <p:spPr>
          <a:xfrm flipH="1">
            <a:off x="3357360" y="160524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78" name="Line 34"/>
          <p:cNvSpPr/>
          <p:nvPr/>
        </p:nvSpPr>
        <p:spPr>
          <a:xfrm flipH="1">
            <a:off x="7799400" y="160524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79" name="Line 35"/>
          <p:cNvSpPr/>
          <p:nvPr/>
        </p:nvSpPr>
        <p:spPr>
          <a:xfrm>
            <a:off x="4458240" y="205668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80" name="Line 36"/>
          <p:cNvSpPr/>
          <p:nvPr/>
        </p:nvSpPr>
        <p:spPr>
          <a:xfrm flipH="1">
            <a:off x="4283640" y="205668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81" name="Line 37"/>
          <p:cNvSpPr/>
          <p:nvPr/>
        </p:nvSpPr>
        <p:spPr>
          <a:xfrm flipH="1">
            <a:off x="8726040" y="205668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82" name="Line 38"/>
          <p:cNvSpPr/>
          <p:nvPr/>
        </p:nvSpPr>
        <p:spPr>
          <a:xfrm>
            <a:off x="2930400" y="2277000"/>
            <a:ext cx="426744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83" name="Line 39"/>
          <p:cNvSpPr/>
          <p:nvPr/>
        </p:nvSpPr>
        <p:spPr>
          <a:xfrm flipH="1">
            <a:off x="2755800" y="227700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84" name="Line 40"/>
          <p:cNvSpPr/>
          <p:nvPr/>
        </p:nvSpPr>
        <p:spPr>
          <a:xfrm flipH="1">
            <a:off x="7197840" y="227700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85" name="Line 41"/>
          <p:cNvSpPr/>
          <p:nvPr/>
        </p:nvSpPr>
        <p:spPr>
          <a:xfrm>
            <a:off x="3342960" y="2496960"/>
            <a:ext cx="426780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</p:sp>
      <p:sp>
        <p:nvSpPr>
          <p:cNvPr id="1386" name="Line 42"/>
          <p:cNvSpPr/>
          <p:nvPr/>
        </p:nvSpPr>
        <p:spPr>
          <a:xfrm flipH="1">
            <a:off x="3168360" y="2496960"/>
            <a:ext cx="174600" cy="0"/>
          </a:xfrm>
          <a:prstGeom prst="line">
            <a:avLst/>
          </a:prstGeom>
          <a:ln w="38160">
            <a:solidFill>
              <a:srgbClr val="660066"/>
            </a:solidFill>
            <a:round/>
            <a:tailEnd len="med" type="triangle" w="med"/>
          </a:ln>
        </p:spPr>
      </p:sp>
      <p:sp>
        <p:nvSpPr>
          <p:cNvPr id="1387" name="Line 43"/>
          <p:cNvSpPr/>
          <p:nvPr/>
        </p:nvSpPr>
        <p:spPr>
          <a:xfrm flipH="1">
            <a:off x="7610760" y="2496960"/>
            <a:ext cx="183240" cy="0"/>
          </a:xfrm>
          <a:prstGeom prst="line">
            <a:avLst/>
          </a:prstGeom>
          <a:ln w="38160">
            <a:solidFill>
              <a:srgbClr val="660066"/>
            </a:solidFill>
            <a:round/>
            <a:headEnd len="med" type="triangle" w="med"/>
          </a:ln>
        </p:spPr>
      </p:sp>
      <p:sp>
        <p:nvSpPr>
          <p:cNvPr id="1388" name="Line 44"/>
          <p:cNvSpPr/>
          <p:nvPr/>
        </p:nvSpPr>
        <p:spPr>
          <a:xfrm>
            <a:off x="691560" y="3825720"/>
            <a:ext cx="827280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389" name="CustomShape 45"/>
          <p:cNvSpPr/>
          <p:nvPr/>
        </p:nvSpPr>
        <p:spPr>
          <a:xfrm>
            <a:off x="15480" y="3702240"/>
            <a:ext cx="669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000000"/>
                </a:solidFill>
                <a:latin typeface="Calibri"/>
              </a:rPr>
              <a:t>Reference</a:t>
            </a:r>
            <a:endParaRPr/>
          </a:p>
        </p:txBody>
      </p:sp>
      <p:sp>
        <p:nvSpPr>
          <p:cNvPr id="1390" name="CustomShape 46"/>
          <p:cNvSpPr/>
          <p:nvPr/>
        </p:nvSpPr>
        <p:spPr>
          <a:xfrm>
            <a:off x="0" y="3933000"/>
            <a:ext cx="8964000" cy="129564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47"/>
          <p:cNvSpPr/>
          <p:nvPr/>
        </p:nvSpPr>
        <p:spPr>
          <a:xfrm>
            <a:off x="302760" y="15033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</a:t>
            </a:r>
            <a:endParaRPr/>
          </a:p>
        </p:txBody>
      </p:sp>
      <p:sp>
        <p:nvSpPr>
          <p:cNvPr id="1392" name="CustomShape 48"/>
          <p:cNvSpPr/>
          <p:nvPr/>
        </p:nvSpPr>
        <p:spPr>
          <a:xfrm>
            <a:off x="302760" y="17222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2</a:t>
            </a:r>
            <a:endParaRPr/>
          </a:p>
        </p:txBody>
      </p:sp>
      <p:sp>
        <p:nvSpPr>
          <p:cNvPr id="1393" name="CustomShape 49"/>
          <p:cNvSpPr/>
          <p:nvPr/>
        </p:nvSpPr>
        <p:spPr>
          <a:xfrm>
            <a:off x="302760" y="19411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3</a:t>
            </a:r>
            <a:endParaRPr/>
          </a:p>
        </p:txBody>
      </p:sp>
      <p:sp>
        <p:nvSpPr>
          <p:cNvPr id="1394" name="CustomShape 50"/>
          <p:cNvSpPr/>
          <p:nvPr/>
        </p:nvSpPr>
        <p:spPr>
          <a:xfrm>
            <a:off x="302760" y="21600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4</a:t>
            </a:r>
            <a:endParaRPr/>
          </a:p>
        </p:txBody>
      </p:sp>
      <p:sp>
        <p:nvSpPr>
          <p:cNvPr id="1395" name="CustomShape 51"/>
          <p:cNvSpPr/>
          <p:nvPr/>
        </p:nvSpPr>
        <p:spPr>
          <a:xfrm>
            <a:off x="302760" y="237888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5</a:t>
            </a:r>
            <a:endParaRPr/>
          </a:p>
        </p:txBody>
      </p:sp>
      <p:sp>
        <p:nvSpPr>
          <p:cNvPr id="1396" name="CustomShape 52"/>
          <p:cNvSpPr/>
          <p:nvPr/>
        </p:nvSpPr>
        <p:spPr>
          <a:xfrm>
            <a:off x="302760" y="259776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6</a:t>
            </a:r>
            <a:endParaRPr/>
          </a:p>
        </p:txBody>
      </p:sp>
      <p:sp>
        <p:nvSpPr>
          <p:cNvPr id="1397" name="CustomShape 53"/>
          <p:cNvSpPr/>
          <p:nvPr/>
        </p:nvSpPr>
        <p:spPr>
          <a:xfrm>
            <a:off x="302760" y="281664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7</a:t>
            </a:r>
            <a:endParaRPr/>
          </a:p>
        </p:txBody>
      </p:sp>
      <p:sp>
        <p:nvSpPr>
          <p:cNvPr id="1398" name="CustomShape 54"/>
          <p:cNvSpPr/>
          <p:nvPr/>
        </p:nvSpPr>
        <p:spPr>
          <a:xfrm>
            <a:off x="302760" y="303552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8</a:t>
            </a:r>
            <a:endParaRPr/>
          </a:p>
        </p:txBody>
      </p:sp>
      <p:sp>
        <p:nvSpPr>
          <p:cNvPr id="1399" name="CustomShape 55"/>
          <p:cNvSpPr/>
          <p:nvPr/>
        </p:nvSpPr>
        <p:spPr>
          <a:xfrm>
            <a:off x="302760" y="3254400"/>
            <a:ext cx="56916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9</a:t>
            </a:r>
            <a:endParaRPr/>
          </a:p>
        </p:txBody>
      </p:sp>
      <p:sp>
        <p:nvSpPr>
          <p:cNvPr id="1400" name="CustomShape 56"/>
          <p:cNvSpPr/>
          <p:nvPr/>
        </p:nvSpPr>
        <p:spPr>
          <a:xfrm>
            <a:off x="230040" y="3472920"/>
            <a:ext cx="6786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900" strike="noStrike">
                <a:solidFill>
                  <a:srgbClr val="808080"/>
                </a:solidFill>
                <a:latin typeface="Calibri"/>
              </a:rPr>
              <a:t>Cell 10</a:t>
            </a:r>
            <a:endParaRPr/>
          </a:p>
        </p:txBody>
      </p:sp>
      <p:sp>
        <p:nvSpPr>
          <p:cNvPr id="1401" name="CustomShape 57"/>
          <p:cNvSpPr/>
          <p:nvPr/>
        </p:nvSpPr>
        <p:spPr>
          <a:xfrm>
            <a:off x="195480" y="1818000"/>
            <a:ext cx="109080" cy="57600"/>
          </a:xfrm>
          <a:prstGeom prst="ellipse">
            <a:avLst/>
          </a:prstGeom>
          <a:solidFill>
            <a:srgbClr val="ffc000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58"/>
          <p:cNvSpPr/>
          <p:nvPr/>
        </p:nvSpPr>
        <p:spPr>
          <a:xfrm>
            <a:off x="191880" y="16038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3" name="CustomShape 59"/>
          <p:cNvSpPr/>
          <p:nvPr/>
        </p:nvSpPr>
        <p:spPr>
          <a:xfrm>
            <a:off x="191880" y="20390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4" name="CustomShape 60"/>
          <p:cNvSpPr/>
          <p:nvPr/>
        </p:nvSpPr>
        <p:spPr>
          <a:xfrm>
            <a:off x="191880" y="22564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61"/>
          <p:cNvSpPr/>
          <p:nvPr/>
        </p:nvSpPr>
        <p:spPr>
          <a:xfrm>
            <a:off x="191880" y="247428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62"/>
          <p:cNvSpPr/>
          <p:nvPr/>
        </p:nvSpPr>
        <p:spPr>
          <a:xfrm>
            <a:off x="191880" y="269172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63"/>
          <p:cNvSpPr/>
          <p:nvPr/>
        </p:nvSpPr>
        <p:spPr>
          <a:xfrm>
            <a:off x="191880" y="29091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8" name="CustomShape 64"/>
          <p:cNvSpPr/>
          <p:nvPr/>
        </p:nvSpPr>
        <p:spPr>
          <a:xfrm>
            <a:off x="191880" y="312696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9" name="CustomShape 65"/>
          <p:cNvSpPr/>
          <p:nvPr/>
        </p:nvSpPr>
        <p:spPr>
          <a:xfrm>
            <a:off x="191880" y="334440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66"/>
          <p:cNvSpPr/>
          <p:nvPr/>
        </p:nvSpPr>
        <p:spPr>
          <a:xfrm>
            <a:off x="191880" y="3561840"/>
            <a:ext cx="109080" cy="57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67"/>
          <p:cNvSpPr/>
          <p:nvPr/>
        </p:nvSpPr>
        <p:spPr>
          <a:xfrm flipV="1">
            <a:off x="691920" y="4446720"/>
            <a:ext cx="360" cy="57564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2" name="CustomShape 68"/>
          <p:cNvSpPr/>
          <p:nvPr/>
        </p:nvSpPr>
        <p:spPr>
          <a:xfrm>
            <a:off x="691920" y="5025600"/>
            <a:ext cx="8272440" cy="36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3" name="Line 69"/>
          <p:cNvSpPr/>
          <p:nvPr/>
        </p:nvSpPr>
        <p:spPr>
          <a:xfrm>
            <a:off x="621720" y="482220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414" name="Line 70"/>
          <p:cNvSpPr/>
          <p:nvPr/>
        </p:nvSpPr>
        <p:spPr>
          <a:xfrm>
            <a:off x="624240" y="461880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415" name="CustomShape 71"/>
          <p:cNvSpPr/>
          <p:nvPr/>
        </p:nvSpPr>
        <p:spPr>
          <a:xfrm>
            <a:off x="406080" y="447372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1416" name="CustomShape 72"/>
          <p:cNvSpPr/>
          <p:nvPr/>
        </p:nvSpPr>
        <p:spPr>
          <a:xfrm>
            <a:off x="395640" y="468972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1417" name="CustomShape 73"/>
          <p:cNvSpPr/>
          <p:nvPr/>
        </p:nvSpPr>
        <p:spPr>
          <a:xfrm>
            <a:off x="395640" y="489564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0</a:t>
            </a:r>
            <a:endParaRPr/>
          </a:p>
        </p:txBody>
      </p:sp>
      <p:sp>
        <p:nvSpPr>
          <p:cNvPr id="1418" name="Line 74"/>
          <p:cNvSpPr/>
          <p:nvPr/>
        </p:nvSpPr>
        <p:spPr>
          <a:xfrm flipH="1">
            <a:off x="6277320" y="484524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19" name="Line 75"/>
          <p:cNvSpPr/>
          <p:nvPr/>
        </p:nvSpPr>
        <p:spPr>
          <a:xfrm flipH="1">
            <a:off x="6626520" y="484524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20" name="Line 76"/>
          <p:cNvSpPr/>
          <p:nvPr/>
        </p:nvSpPr>
        <p:spPr>
          <a:xfrm flipH="1">
            <a:off x="7026480" y="484524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21" name="Line 77"/>
          <p:cNvSpPr/>
          <p:nvPr/>
        </p:nvSpPr>
        <p:spPr>
          <a:xfrm flipH="1">
            <a:off x="7283520" y="484524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22" name="Line 78"/>
          <p:cNvSpPr/>
          <p:nvPr/>
        </p:nvSpPr>
        <p:spPr>
          <a:xfrm flipH="1">
            <a:off x="7652880" y="484524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23" name="Line 79"/>
          <p:cNvSpPr/>
          <p:nvPr/>
        </p:nvSpPr>
        <p:spPr>
          <a:xfrm flipH="1">
            <a:off x="7893720" y="484056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24" name="Line 80"/>
          <p:cNvSpPr/>
          <p:nvPr/>
        </p:nvSpPr>
        <p:spPr>
          <a:xfrm flipH="1">
            <a:off x="8651880" y="484056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25" name="Line 81"/>
          <p:cNvSpPr/>
          <p:nvPr/>
        </p:nvSpPr>
        <p:spPr>
          <a:xfrm flipH="1">
            <a:off x="3491640" y="484524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26" name="Line 82"/>
          <p:cNvSpPr/>
          <p:nvPr/>
        </p:nvSpPr>
        <p:spPr>
          <a:xfrm flipH="1">
            <a:off x="2846880" y="484524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27" name="Line 83"/>
          <p:cNvSpPr/>
          <p:nvPr/>
        </p:nvSpPr>
        <p:spPr>
          <a:xfrm flipH="1">
            <a:off x="3241800" y="484524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28" name="Line 84"/>
          <p:cNvSpPr/>
          <p:nvPr/>
        </p:nvSpPr>
        <p:spPr>
          <a:xfrm flipH="1">
            <a:off x="911160" y="484524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29" name="Line 85"/>
          <p:cNvSpPr/>
          <p:nvPr/>
        </p:nvSpPr>
        <p:spPr>
          <a:xfrm flipV="1">
            <a:off x="1085760" y="484524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30" name="Line 86"/>
          <p:cNvSpPr/>
          <p:nvPr/>
        </p:nvSpPr>
        <p:spPr>
          <a:xfrm flipH="1">
            <a:off x="2157480" y="484524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31" name="Line 87"/>
          <p:cNvSpPr/>
          <p:nvPr/>
        </p:nvSpPr>
        <p:spPr>
          <a:xfrm flipH="1">
            <a:off x="2563200" y="484524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32" name="Line 88"/>
          <p:cNvSpPr/>
          <p:nvPr/>
        </p:nvSpPr>
        <p:spPr>
          <a:xfrm flipH="1">
            <a:off x="1187280" y="465300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33" name="Line 89"/>
          <p:cNvSpPr/>
          <p:nvPr/>
        </p:nvSpPr>
        <p:spPr>
          <a:xfrm flipH="1">
            <a:off x="1775160" y="484524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34" name="Line 90"/>
          <p:cNvSpPr/>
          <p:nvPr/>
        </p:nvSpPr>
        <p:spPr>
          <a:xfrm flipH="1">
            <a:off x="4301280" y="484524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35" name="Line 91"/>
          <p:cNvSpPr/>
          <p:nvPr/>
        </p:nvSpPr>
        <p:spPr>
          <a:xfrm flipH="1">
            <a:off x="5261400" y="4845240"/>
            <a:ext cx="1746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36" name="Line 92"/>
          <p:cNvSpPr/>
          <p:nvPr/>
        </p:nvSpPr>
        <p:spPr>
          <a:xfrm flipH="1">
            <a:off x="5612760" y="4635000"/>
            <a:ext cx="183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37" name="Line 93"/>
          <p:cNvSpPr/>
          <p:nvPr/>
        </p:nvSpPr>
        <p:spPr>
          <a:xfrm flipV="1">
            <a:off x="915120" y="484524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38" name="Line 94"/>
          <p:cNvSpPr/>
          <p:nvPr/>
        </p:nvSpPr>
        <p:spPr>
          <a:xfrm flipV="1">
            <a:off x="1361880" y="4642560"/>
            <a:ext cx="0" cy="3798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39" name="Line 95"/>
          <p:cNvSpPr/>
          <p:nvPr/>
        </p:nvSpPr>
        <p:spPr>
          <a:xfrm flipV="1">
            <a:off x="1191240" y="4642560"/>
            <a:ext cx="0" cy="3798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40" name="Line 96"/>
          <p:cNvSpPr/>
          <p:nvPr/>
        </p:nvSpPr>
        <p:spPr>
          <a:xfrm flipV="1">
            <a:off x="1947960" y="484524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41" name="Line 97"/>
          <p:cNvSpPr/>
          <p:nvPr/>
        </p:nvSpPr>
        <p:spPr>
          <a:xfrm flipV="1">
            <a:off x="1777320" y="484524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42" name="Line 98"/>
          <p:cNvSpPr/>
          <p:nvPr/>
        </p:nvSpPr>
        <p:spPr>
          <a:xfrm flipV="1">
            <a:off x="2326320" y="484524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43" name="Line 99"/>
          <p:cNvSpPr/>
          <p:nvPr/>
        </p:nvSpPr>
        <p:spPr>
          <a:xfrm flipV="1">
            <a:off x="2155680" y="484524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44" name="Line 100"/>
          <p:cNvSpPr/>
          <p:nvPr/>
        </p:nvSpPr>
        <p:spPr>
          <a:xfrm flipV="1">
            <a:off x="2736000" y="484812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45" name="Line 101"/>
          <p:cNvSpPr/>
          <p:nvPr/>
        </p:nvSpPr>
        <p:spPr>
          <a:xfrm flipV="1">
            <a:off x="2565000" y="484812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46" name="Line 102"/>
          <p:cNvSpPr/>
          <p:nvPr/>
        </p:nvSpPr>
        <p:spPr>
          <a:xfrm flipV="1">
            <a:off x="3021480" y="48445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47" name="Line 103"/>
          <p:cNvSpPr/>
          <p:nvPr/>
        </p:nvSpPr>
        <p:spPr>
          <a:xfrm flipV="1">
            <a:off x="2850840" y="48445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48" name="Line 104"/>
          <p:cNvSpPr/>
          <p:nvPr/>
        </p:nvSpPr>
        <p:spPr>
          <a:xfrm flipV="1">
            <a:off x="3414240" y="48445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49" name="Line 105"/>
          <p:cNvSpPr/>
          <p:nvPr/>
        </p:nvSpPr>
        <p:spPr>
          <a:xfrm flipV="1">
            <a:off x="3243600" y="48445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50" name="Line 106"/>
          <p:cNvSpPr/>
          <p:nvPr/>
        </p:nvSpPr>
        <p:spPr>
          <a:xfrm flipV="1">
            <a:off x="3666240" y="48481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51" name="Line 107"/>
          <p:cNvSpPr/>
          <p:nvPr/>
        </p:nvSpPr>
        <p:spPr>
          <a:xfrm flipV="1">
            <a:off x="3495600" y="48481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52" name="Line 108"/>
          <p:cNvSpPr/>
          <p:nvPr/>
        </p:nvSpPr>
        <p:spPr>
          <a:xfrm flipV="1">
            <a:off x="4480560" y="484308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53" name="Line 109"/>
          <p:cNvSpPr/>
          <p:nvPr/>
        </p:nvSpPr>
        <p:spPr>
          <a:xfrm flipV="1">
            <a:off x="4309560" y="48481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54" name="Line 110"/>
          <p:cNvSpPr/>
          <p:nvPr/>
        </p:nvSpPr>
        <p:spPr>
          <a:xfrm flipV="1">
            <a:off x="5433480" y="48492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55" name="Line 111"/>
          <p:cNvSpPr/>
          <p:nvPr/>
        </p:nvSpPr>
        <p:spPr>
          <a:xfrm flipV="1">
            <a:off x="5262840" y="484452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56" name="Line 112"/>
          <p:cNvSpPr/>
          <p:nvPr/>
        </p:nvSpPr>
        <p:spPr>
          <a:xfrm flipV="1">
            <a:off x="5792760" y="4618800"/>
            <a:ext cx="0" cy="40752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57" name="Line 113"/>
          <p:cNvSpPr/>
          <p:nvPr/>
        </p:nvSpPr>
        <p:spPr>
          <a:xfrm flipV="1">
            <a:off x="5622120" y="4618800"/>
            <a:ext cx="0" cy="40752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58" name="Line 114"/>
          <p:cNvSpPr/>
          <p:nvPr/>
        </p:nvSpPr>
        <p:spPr>
          <a:xfrm flipV="1">
            <a:off x="6449760" y="48420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59" name="Line 115"/>
          <p:cNvSpPr/>
          <p:nvPr/>
        </p:nvSpPr>
        <p:spPr>
          <a:xfrm flipV="1">
            <a:off x="6279120" y="48420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60" name="Line 116"/>
          <p:cNvSpPr/>
          <p:nvPr/>
        </p:nvSpPr>
        <p:spPr>
          <a:xfrm flipV="1">
            <a:off x="6801120" y="48420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61" name="Line 117"/>
          <p:cNvSpPr/>
          <p:nvPr/>
        </p:nvSpPr>
        <p:spPr>
          <a:xfrm flipV="1">
            <a:off x="6630480" y="48420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62" name="Line 118"/>
          <p:cNvSpPr/>
          <p:nvPr/>
        </p:nvSpPr>
        <p:spPr>
          <a:xfrm flipV="1">
            <a:off x="7209720" y="48358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63" name="Line 119"/>
          <p:cNvSpPr/>
          <p:nvPr/>
        </p:nvSpPr>
        <p:spPr>
          <a:xfrm flipV="1">
            <a:off x="7039080" y="483588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64" name="Line 120"/>
          <p:cNvSpPr/>
          <p:nvPr/>
        </p:nvSpPr>
        <p:spPr>
          <a:xfrm flipV="1">
            <a:off x="7458120" y="484524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65" name="Line 121"/>
          <p:cNvSpPr/>
          <p:nvPr/>
        </p:nvSpPr>
        <p:spPr>
          <a:xfrm flipV="1">
            <a:off x="7287480" y="484524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66" name="Line 122"/>
          <p:cNvSpPr/>
          <p:nvPr/>
        </p:nvSpPr>
        <p:spPr>
          <a:xfrm flipV="1">
            <a:off x="7830000" y="484524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67" name="Line 123"/>
          <p:cNvSpPr/>
          <p:nvPr/>
        </p:nvSpPr>
        <p:spPr>
          <a:xfrm flipV="1">
            <a:off x="7659360" y="4845240"/>
            <a:ext cx="0" cy="1782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68" name="Line 124"/>
          <p:cNvSpPr/>
          <p:nvPr/>
        </p:nvSpPr>
        <p:spPr>
          <a:xfrm flipV="1">
            <a:off x="8057160" y="48492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69" name="Line 125"/>
          <p:cNvSpPr/>
          <p:nvPr/>
        </p:nvSpPr>
        <p:spPr>
          <a:xfrm flipV="1">
            <a:off x="7886520" y="4832280"/>
            <a:ext cx="0" cy="19476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70" name="Line 126"/>
          <p:cNvSpPr/>
          <p:nvPr/>
        </p:nvSpPr>
        <p:spPr>
          <a:xfrm flipV="1">
            <a:off x="8835120" y="48492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71" name="Line 127"/>
          <p:cNvSpPr/>
          <p:nvPr/>
        </p:nvSpPr>
        <p:spPr>
          <a:xfrm flipV="1">
            <a:off x="8664480" y="4849200"/>
            <a:ext cx="0" cy="1778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72" name="Line 128"/>
          <p:cNvSpPr/>
          <p:nvPr/>
        </p:nvSpPr>
        <p:spPr>
          <a:xfrm flipH="1">
            <a:off x="697680" y="5025240"/>
            <a:ext cx="2109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73" name="Line 129"/>
          <p:cNvSpPr/>
          <p:nvPr/>
        </p:nvSpPr>
        <p:spPr>
          <a:xfrm flipH="1">
            <a:off x="1081800" y="5025240"/>
            <a:ext cx="1054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74" name="Line 130"/>
          <p:cNvSpPr/>
          <p:nvPr/>
        </p:nvSpPr>
        <p:spPr>
          <a:xfrm flipH="1">
            <a:off x="1361880" y="5025240"/>
            <a:ext cx="4132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75" name="Line 131"/>
          <p:cNvSpPr/>
          <p:nvPr/>
        </p:nvSpPr>
        <p:spPr>
          <a:xfrm flipH="1">
            <a:off x="1958400" y="5025240"/>
            <a:ext cx="1972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76" name="Line 132"/>
          <p:cNvSpPr/>
          <p:nvPr/>
        </p:nvSpPr>
        <p:spPr>
          <a:xfrm flipH="1">
            <a:off x="2339640" y="502524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77" name="Line 133"/>
          <p:cNvSpPr/>
          <p:nvPr/>
        </p:nvSpPr>
        <p:spPr>
          <a:xfrm flipH="1">
            <a:off x="2741400" y="5025240"/>
            <a:ext cx="1087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78" name="Line 134"/>
          <p:cNvSpPr/>
          <p:nvPr/>
        </p:nvSpPr>
        <p:spPr>
          <a:xfrm flipH="1">
            <a:off x="3029400" y="5025240"/>
            <a:ext cx="217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79" name="Line 135"/>
          <p:cNvSpPr/>
          <p:nvPr/>
        </p:nvSpPr>
        <p:spPr>
          <a:xfrm flipH="1">
            <a:off x="3666240" y="5025240"/>
            <a:ext cx="6433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80" name="Line 136"/>
          <p:cNvSpPr/>
          <p:nvPr/>
        </p:nvSpPr>
        <p:spPr>
          <a:xfrm flipH="1">
            <a:off x="4479840" y="5025240"/>
            <a:ext cx="7815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81" name="Line 137"/>
          <p:cNvSpPr/>
          <p:nvPr/>
        </p:nvSpPr>
        <p:spPr>
          <a:xfrm flipH="1">
            <a:off x="5796000" y="5025240"/>
            <a:ext cx="483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82" name="Line 138"/>
          <p:cNvSpPr/>
          <p:nvPr/>
        </p:nvSpPr>
        <p:spPr>
          <a:xfrm flipH="1">
            <a:off x="5433480" y="5021280"/>
            <a:ext cx="1886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83" name="Line 139"/>
          <p:cNvSpPr/>
          <p:nvPr/>
        </p:nvSpPr>
        <p:spPr>
          <a:xfrm flipH="1">
            <a:off x="6801120" y="5025240"/>
            <a:ext cx="2379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84" name="Line 140"/>
          <p:cNvSpPr/>
          <p:nvPr/>
        </p:nvSpPr>
        <p:spPr>
          <a:xfrm flipH="1">
            <a:off x="6435360" y="5025960"/>
            <a:ext cx="1911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85" name="Line 141"/>
          <p:cNvSpPr/>
          <p:nvPr/>
        </p:nvSpPr>
        <p:spPr>
          <a:xfrm flipH="1">
            <a:off x="7197840" y="5021280"/>
            <a:ext cx="91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86" name="Line 142"/>
          <p:cNvSpPr/>
          <p:nvPr/>
        </p:nvSpPr>
        <p:spPr>
          <a:xfrm flipH="1">
            <a:off x="7457760" y="5025240"/>
            <a:ext cx="1951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87" name="Line 143"/>
          <p:cNvSpPr/>
          <p:nvPr/>
        </p:nvSpPr>
        <p:spPr>
          <a:xfrm flipH="1">
            <a:off x="7833240" y="5025240"/>
            <a:ext cx="604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88" name="Line 144"/>
          <p:cNvSpPr/>
          <p:nvPr/>
        </p:nvSpPr>
        <p:spPr>
          <a:xfrm flipH="1">
            <a:off x="8057160" y="5025240"/>
            <a:ext cx="6073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89" name="CustomShape 145"/>
          <p:cNvSpPr/>
          <p:nvPr/>
        </p:nvSpPr>
        <p:spPr>
          <a:xfrm flipV="1">
            <a:off x="667080" y="5316480"/>
            <a:ext cx="360" cy="111960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0" name="Line 146"/>
          <p:cNvSpPr/>
          <p:nvPr/>
        </p:nvSpPr>
        <p:spPr>
          <a:xfrm>
            <a:off x="587880" y="608580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491" name="CustomShape 147"/>
          <p:cNvSpPr/>
          <p:nvPr/>
        </p:nvSpPr>
        <p:spPr>
          <a:xfrm>
            <a:off x="357120" y="612360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1492" name="CustomShape 148"/>
          <p:cNvSpPr/>
          <p:nvPr/>
        </p:nvSpPr>
        <p:spPr>
          <a:xfrm>
            <a:off x="357120" y="629640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0</a:t>
            </a:r>
            <a:endParaRPr/>
          </a:p>
        </p:txBody>
      </p:sp>
      <p:sp>
        <p:nvSpPr>
          <p:cNvPr id="1493" name="Line 149"/>
          <p:cNvSpPr/>
          <p:nvPr/>
        </p:nvSpPr>
        <p:spPr>
          <a:xfrm flipH="1">
            <a:off x="3402000" y="5025240"/>
            <a:ext cx="1087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494" name="Line 150"/>
          <p:cNvSpPr/>
          <p:nvPr/>
        </p:nvSpPr>
        <p:spPr>
          <a:xfrm>
            <a:off x="587880" y="643644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495" name="Line 151"/>
          <p:cNvSpPr/>
          <p:nvPr/>
        </p:nvSpPr>
        <p:spPr>
          <a:xfrm>
            <a:off x="587880" y="626112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496" name="CustomShape 152"/>
          <p:cNvSpPr/>
          <p:nvPr/>
        </p:nvSpPr>
        <p:spPr>
          <a:xfrm>
            <a:off x="357120" y="595080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</p:txBody>
      </p:sp>
      <p:sp>
        <p:nvSpPr>
          <p:cNvPr id="1497" name="Line 153"/>
          <p:cNvSpPr/>
          <p:nvPr/>
        </p:nvSpPr>
        <p:spPr>
          <a:xfrm>
            <a:off x="587880" y="591048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498" name="Line 154"/>
          <p:cNvSpPr/>
          <p:nvPr/>
        </p:nvSpPr>
        <p:spPr>
          <a:xfrm>
            <a:off x="587880" y="573516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499" name="CustomShape 155"/>
          <p:cNvSpPr/>
          <p:nvPr/>
        </p:nvSpPr>
        <p:spPr>
          <a:xfrm>
            <a:off x="357120" y="577800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6</a:t>
            </a:r>
            <a:endParaRPr/>
          </a:p>
        </p:txBody>
      </p:sp>
      <p:sp>
        <p:nvSpPr>
          <p:cNvPr id="1500" name="CustomShape 156"/>
          <p:cNvSpPr/>
          <p:nvPr/>
        </p:nvSpPr>
        <p:spPr>
          <a:xfrm>
            <a:off x="357120" y="5605200"/>
            <a:ext cx="21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8</a:t>
            </a:r>
            <a:endParaRPr/>
          </a:p>
        </p:txBody>
      </p:sp>
      <p:sp>
        <p:nvSpPr>
          <p:cNvPr id="1501" name="Line 157"/>
          <p:cNvSpPr/>
          <p:nvPr/>
        </p:nvSpPr>
        <p:spPr>
          <a:xfrm>
            <a:off x="592560" y="5559840"/>
            <a:ext cx="6372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1502" name="CustomShape 158"/>
          <p:cNvSpPr/>
          <p:nvPr/>
        </p:nvSpPr>
        <p:spPr>
          <a:xfrm>
            <a:off x="330840" y="5432040"/>
            <a:ext cx="34128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000000"/>
                </a:solidFill>
                <a:latin typeface="Calibri"/>
              </a:rPr>
              <a:t>10</a:t>
            </a:r>
            <a:endParaRPr/>
          </a:p>
        </p:txBody>
      </p:sp>
      <p:sp>
        <p:nvSpPr>
          <p:cNvPr id="1503" name="Line 159"/>
          <p:cNvSpPr/>
          <p:nvPr/>
        </p:nvSpPr>
        <p:spPr>
          <a:xfrm flipH="1">
            <a:off x="656280" y="6441120"/>
            <a:ext cx="4744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04" name="Line 160"/>
          <p:cNvSpPr/>
          <p:nvPr/>
        </p:nvSpPr>
        <p:spPr>
          <a:xfrm flipH="1">
            <a:off x="1130760" y="6138720"/>
            <a:ext cx="685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05" name="Line 161"/>
          <p:cNvSpPr/>
          <p:nvPr/>
        </p:nvSpPr>
        <p:spPr>
          <a:xfrm flipH="1">
            <a:off x="1816560" y="6044760"/>
            <a:ext cx="3304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06" name="Line 162"/>
          <p:cNvSpPr/>
          <p:nvPr/>
        </p:nvSpPr>
        <p:spPr>
          <a:xfrm flipH="1">
            <a:off x="2147040" y="5940720"/>
            <a:ext cx="4352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07" name="Line 163"/>
          <p:cNvSpPr/>
          <p:nvPr/>
        </p:nvSpPr>
        <p:spPr>
          <a:xfrm flipH="1">
            <a:off x="2582280" y="5860080"/>
            <a:ext cx="2314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08" name="Line 164"/>
          <p:cNvSpPr/>
          <p:nvPr/>
        </p:nvSpPr>
        <p:spPr>
          <a:xfrm flipH="1">
            <a:off x="2812680" y="5758200"/>
            <a:ext cx="406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09" name="Line 165"/>
          <p:cNvSpPr/>
          <p:nvPr/>
        </p:nvSpPr>
        <p:spPr>
          <a:xfrm flipH="1">
            <a:off x="3222720" y="5645160"/>
            <a:ext cx="2318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10" name="Line 166"/>
          <p:cNvSpPr/>
          <p:nvPr/>
        </p:nvSpPr>
        <p:spPr>
          <a:xfrm flipH="1">
            <a:off x="3429360" y="5545440"/>
            <a:ext cx="9835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11" name="Line 167"/>
          <p:cNvSpPr/>
          <p:nvPr/>
        </p:nvSpPr>
        <p:spPr>
          <a:xfrm flipH="1">
            <a:off x="4412880" y="5449680"/>
            <a:ext cx="820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12" name="Line 168"/>
          <p:cNvSpPr/>
          <p:nvPr/>
        </p:nvSpPr>
        <p:spPr>
          <a:xfrm flipH="1">
            <a:off x="5238000" y="5545080"/>
            <a:ext cx="3229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13" name="Line 169"/>
          <p:cNvSpPr/>
          <p:nvPr/>
        </p:nvSpPr>
        <p:spPr>
          <a:xfrm flipH="1">
            <a:off x="5558400" y="5756400"/>
            <a:ext cx="66888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14" name="Line 170"/>
          <p:cNvSpPr/>
          <p:nvPr/>
        </p:nvSpPr>
        <p:spPr>
          <a:xfrm flipH="1">
            <a:off x="6240240" y="5860080"/>
            <a:ext cx="3524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15" name="Line 171"/>
          <p:cNvSpPr/>
          <p:nvPr/>
        </p:nvSpPr>
        <p:spPr>
          <a:xfrm flipH="1">
            <a:off x="6592680" y="5976000"/>
            <a:ext cx="3780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16" name="Line 172"/>
          <p:cNvSpPr/>
          <p:nvPr/>
        </p:nvSpPr>
        <p:spPr>
          <a:xfrm flipH="1">
            <a:off x="6970680" y="6076800"/>
            <a:ext cx="25380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17" name="Line 173"/>
          <p:cNvSpPr/>
          <p:nvPr/>
        </p:nvSpPr>
        <p:spPr>
          <a:xfrm flipH="1">
            <a:off x="7230600" y="6177600"/>
            <a:ext cx="43272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18" name="Line 174"/>
          <p:cNvSpPr/>
          <p:nvPr/>
        </p:nvSpPr>
        <p:spPr>
          <a:xfrm flipH="1">
            <a:off x="7663320" y="6278400"/>
            <a:ext cx="23184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19" name="Line 175"/>
          <p:cNvSpPr/>
          <p:nvPr/>
        </p:nvSpPr>
        <p:spPr>
          <a:xfrm flipH="1">
            <a:off x="7895160" y="6344640"/>
            <a:ext cx="939960" cy="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20" name="Line 176"/>
          <p:cNvSpPr/>
          <p:nvPr/>
        </p:nvSpPr>
        <p:spPr>
          <a:xfrm flipV="1">
            <a:off x="1130760" y="6138720"/>
            <a:ext cx="0" cy="3024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21" name="Line 177"/>
          <p:cNvSpPr/>
          <p:nvPr/>
        </p:nvSpPr>
        <p:spPr>
          <a:xfrm flipV="1">
            <a:off x="1810440" y="6044760"/>
            <a:ext cx="0" cy="986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22" name="Line 178"/>
          <p:cNvSpPr/>
          <p:nvPr/>
        </p:nvSpPr>
        <p:spPr>
          <a:xfrm flipV="1">
            <a:off x="2147040" y="5944320"/>
            <a:ext cx="0" cy="10116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23" name="Line 179"/>
          <p:cNvSpPr/>
          <p:nvPr/>
        </p:nvSpPr>
        <p:spPr>
          <a:xfrm flipV="1">
            <a:off x="2582280" y="5855040"/>
            <a:ext cx="0" cy="8928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24" name="Line 180"/>
          <p:cNvSpPr/>
          <p:nvPr/>
        </p:nvSpPr>
        <p:spPr>
          <a:xfrm flipV="1">
            <a:off x="2818080" y="5755680"/>
            <a:ext cx="0" cy="1044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25" name="Line 181"/>
          <p:cNvSpPr/>
          <p:nvPr/>
        </p:nvSpPr>
        <p:spPr>
          <a:xfrm flipV="1">
            <a:off x="3222720" y="5640480"/>
            <a:ext cx="0" cy="11772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26" name="Line 182"/>
          <p:cNvSpPr/>
          <p:nvPr/>
        </p:nvSpPr>
        <p:spPr>
          <a:xfrm flipV="1">
            <a:off x="3444120" y="5541120"/>
            <a:ext cx="0" cy="1040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27" name="Line 183"/>
          <p:cNvSpPr/>
          <p:nvPr/>
        </p:nvSpPr>
        <p:spPr>
          <a:xfrm flipV="1">
            <a:off x="4413960" y="5448960"/>
            <a:ext cx="0" cy="10404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28" name="Line 184"/>
          <p:cNvSpPr/>
          <p:nvPr/>
        </p:nvSpPr>
        <p:spPr>
          <a:xfrm flipV="1">
            <a:off x="5238000" y="5449680"/>
            <a:ext cx="0" cy="9576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29" name="Line 185"/>
          <p:cNvSpPr/>
          <p:nvPr/>
        </p:nvSpPr>
        <p:spPr>
          <a:xfrm flipV="1">
            <a:off x="5560920" y="5541120"/>
            <a:ext cx="0" cy="21708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30" name="Line 186"/>
          <p:cNvSpPr/>
          <p:nvPr/>
        </p:nvSpPr>
        <p:spPr>
          <a:xfrm flipV="1">
            <a:off x="6227280" y="5755680"/>
            <a:ext cx="0" cy="10836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31" name="Line 187"/>
          <p:cNvSpPr/>
          <p:nvPr/>
        </p:nvSpPr>
        <p:spPr>
          <a:xfrm flipV="1">
            <a:off x="6590880" y="5855040"/>
            <a:ext cx="0" cy="12096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32" name="Line 188"/>
          <p:cNvSpPr/>
          <p:nvPr/>
        </p:nvSpPr>
        <p:spPr>
          <a:xfrm flipV="1">
            <a:off x="6970680" y="5973480"/>
            <a:ext cx="0" cy="10332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33" name="Line 189"/>
          <p:cNvSpPr/>
          <p:nvPr/>
        </p:nvSpPr>
        <p:spPr>
          <a:xfrm flipV="1">
            <a:off x="7230960" y="6074280"/>
            <a:ext cx="0" cy="10332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34" name="Line 190"/>
          <p:cNvSpPr/>
          <p:nvPr/>
        </p:nvSpPr>
        <p:spPr>
          <a:xfrm flipV="1">
            <a:off x="7663320" y="6174720"/>
            <a:ext cx="0" cy="10368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35" name="Line 191"/>
          <p:cNvSpPr/>
          <p:nvPr/>
        </p:nvSpPr>
        <p:spPr>
          <a:xfrm flipV="1">
            <a:off x="7895160" y="6276240"/>
            <a:ext cx="0" cy="684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36" name="CustomShape 192"/>
          <p:cNvSpPr/>
          <p:nvPr/>
        </p:nvSpPr>
        <p:spPr>
          <a:xfrm>
            <a:off x="4088160" y="4198320"/>
            <a:ext cx="129780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cov</a:t>
            </a:r>
            <a:r>
              <a:rPr b="1" lang="fr-FR" sz="1200" strike="noStrike" baseline="-25000">
                <a:solidFill>
                  <a:srgbClr val="000000"/>
                </a:solidFill>
                <a:latin typeface="Calibri"/>
              </a:rPr>
              <a:t>seq</a:t>
            </a: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 = 0.5X</a:t>
            </a:r>
            <a:endParaRPr/>
          </a:p>
        </p:txBody>
      </p:sp>
      <p:sp>
        <p:nvSpPr>
          <p:cNvPr id="1537" name="CustomShape 193"/>
          <p:cNvSpPr/>
          <p:nvPr/>
        </p:nvSpPr>
        <p:spPr>
          <a:xfrm>
            <a:off x="4031280" y="5600880"/>
            <a:ext cx="129780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cov</a:t>
            </a:r>
            <a:r>
              <a:rPr b="1" lang="fr-FR" sz="1200" strike="noStrike" baseline="-25000">
                <a:solidFill>
                  <a:srgbClr val="000000"/>
                </a:solidFill>
                <a:latin typeface="Calibri"/>
              </a:rPr>
              <a:t>phys</a:t>
            </a:r>
            <a:r>
              <a:rPr b="1" lang="fr-FR" sz="1200" strike="noStrike">
                <a:solidFill>
                  <a:srgbClr val="000000"/>
                </a:solidFill>
                <a:latin typeface="Calibri"/>
              </a:rPr>
              <a:t> =  5X</a:t>
            </a:r>
            <a:endParaRPr/>
          </a:p>
        </p:txBody>
      </p:sp>
      <p:sp>
        <p:nvSpPr>
          <p:cNvPr id="1538" name="Line 194"/>
          <p:cNvSpPr/>
          <p:nvPr/>
        </p:nvSpPr>
        <p:spPr>
          <a:xfrm flipV="1">
            <a:off x="8817840" y="6337800"/>
            <a:ext cx="0" cy="90000"/>
          </a:xfrm>
          <a:prstGeom prst="line">
            <a:avLst/>
          </a:prstGeom>
          <a:ln w="22320">
            <a:solidFill>
              <a:srgbClr val="660066"/>
            </a:solidFill>
            <a:round/>
          </a:ln>
        </p:spPr>
      </p:sp>
      <p:sp>
        <p:nvSpPr>
          <p:cNvPr id="1539" name="Line 195"/>
          <p:cNvSpPr/>
          <p:nvPr/>
        </p:nvSpPr>
        <p:spPr>
          <a:xfrm>
            <a:off x="691560" y="3825720"/>
            <a:ext cx="827280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540" name="CustomShape 196"/>
          <p:cNvSpPr/>
          <p:nvPr/>
        </p:nvSpPr>
        <p:spPr>
          <a:xfrm>
            <a:off x="3925440" y="4005000"/>
            <a:ext cx="150876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050" strike="noStrike">
                <a:solidFill>
                  <a:srgbClr val="000000"/>
                </a:solidFill>
                <a:latin typeface="Calibri"/>
              </a:rPr>
              <a:t>Coverage (sequence)</a:t>
            </a:r>
            <a:endParaRPr/>
          </a:p>
        </p:txBody>
      </p:sp>
      <p:sp>
        <p:nvSpPr>
          <p:cNvPr id="1541" name="CustomShape 197"/>
          <p:cNvSpPr/>
          <p:nvPr/>
        </p:nvSpPr>
        <p:spPr>
          <a:xfrm>
            <a:off x="3925440" y="5200560"/>
            <a:ext cx="150876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050" strike="noStrike">
                <a:solidFill>
                  <a:srgbClr val="000000"/>
                </a:solidFill>
                <a:latin typeface="Calibri"/>
              </a:rPr>
              <a:t>Coverage (physical)</a:t>
            </a:r>
            <a:endParaRPr/>
          </a:p>
        </p:txBody>
      </p:sp>
      <p:sp>
        <p:nvSpPr>
          <p:cNvPr id="1542" name="CustomShape 198"/>
          <p:cNvSpPr/>
          <p:nvPr/>
        </p:nvSpPr>
        <p:spPr>
          <a:xfrm>
            <a:off x="0" y="3933000"/>
            <a:ext cx="8964000" cy="129564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3" name="CustomShape 199"/>
          <p:cNvSpPr/>
          <p:nvPr/>
        </p:nvSpPr>
        <p:spPr>
          <a:xfrm>
            <a:off x="665640" y="6450120"/>
            <a:ext cx="8272440" cy="36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4" name="CustomShape 200"/>
          <p:cNvSpPr/>
          <p:nvPr/>
        </p:nvSpPr>
        <p:spPr>
          <a:xfrm>
            <a:off x="3242880" y="1775520"/>
            <a:ext cx="96876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5" name="CustomShape 201"/>
          <p:cNvSpPr/>
          <p:nvPr/>
        </p:nvSpPr>
        <p:spPr>
          <a:xfrm>
            <a:off x="2262600" y="1775520"/>
            <a:ext cx="96876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6" name="Line 202"/>
          <p:cNvSpPr/>
          <p:nvPr/>
        </p:nvSpPr>
        <p:spPr>
          <a:xfrm>
            <a:off x="2262240" y="1836360"/>
            <a:ext cx="0" cy="4544640"/>
          </a:xfrm>
          <a:prstGeom prst="line">
            <a:avLst/>
          </a:prstGeom>
          <a:ln>
            <a:solidFill>
              <a:schemeClr val="tx1"/>
            </a:solidFill>
            <a:custDash>
              <a:ds d="500000" sp="400000"/>
            </a:custDash>
            <a:round/>
          </a:ln>
        </p:spPr>
      </p:sp>
      <p:sp>
        <p:nvSpPr>
          <p:cNvPr id="1547" name="Line 203"/>
          <p:cNvSpPr/>
          <p:nvPr/>
        </p:nvSpPr>
        <p:spPr>
          <a:xfrm>
            <a:off x="4203720" y="1807200"/>
            <a:ext cx="0" cy="4573800"/>
          </a:xfrm>
          <a:prstGeom prst="line">
            <a:avLst/>
          </a:prstGeom>
          <a:ln>
            <a:solidFill>
              <a:schemeClr val="tx1"/>
            </a:solidFill>
            <a:custDash>
              <a:ds d="500000" sp="400000"/>
            </a:custDash>
            <a:round/>
          </a:ln>
        </p:spPr>
      </p:sp>
      <p:sp>
        <p:nvSpPr>
          <p:cNvPr id="1548" name="CustomShape 204"/>
          <p:cNvSpPr/>
          <p:nvPr/>
        </p:nvSpPr>
        <p:spPr>
          <a:xfrm>
            <a:off x="2771640" y="5877360"/>
            <a:ext cx="1079640" cy="6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600" strike="noStrike">
                <a:solidFill>
                  <a:srgbClr val="f79646"/>
                </a:solidFill>
                <a:latin typeface="Calibri"/>
              </a:rPr>
              <a:t>cov</a:t>
            </a:r>
            <a:r>
              <a:rPr b="1" lang="fr-FR" sz="1600" strike="noStrike" baseline="-25000">
                <a:solidFill>
                  <a:srgbClr val="f79646"/>
                </a:solidFill>
                <a:latin typeface="Calibri"/>
              </a:rPr>
              <a:t>SV</a:t>
            </a:r>
            <a:r>
              <a:rPr b="1" lang="fr-FR" sz="1600" strike="noStrike">
                <a:solidFill>
                  <a:srgbClr val="f79646"/>
                </a:solidFill>
                <a:latin typeface="Calibri"/>
              </a:rPr>
              <a:t> =  1</a:t>
            </a:r>
            <a:endParaRPr/>
          </a:p>
        </p:txBody>
      </p:sp>
      <p:sp>
        <p:nvSpPr>
          <p:cNvPr id="1549" name="Line 205"/>
          <p:cNvSpPr/>
          <p:nvPr/>
        </p:nvSpPr>
        <p:spPr>
          <a:xfrm flipH="1">
            <a:off x="827280" y="1836360"/>
            <a:ext cx="174600" cy="0"/>
          </a:xfrm>
          <a:prstGeom prst="line">
            <a:avLst/>
          </a:prstGeom>
          <a:ln w="38160">
            <a:solidFill>
              <a:schemeClr val="accent6"/>
            </a:solidFill>
            <a:round/>
            <a:tailEnd len="med" type="triangle" w="med"/>
          </a:ln>
        </p:spPr>
      </p:sp>
      <p:sp>
        <p:nvSpPr>
          <p:cNvPr id="1550" name="Line 206"/>
          <p:cNvSpPr/>
          <p:nvPr/>
        </p:nvSpPr>
        <p:spPr>
          <a:xfrm flipH="1">
            <a:off x="5269680" y="1836360"/>
            <a:ext cx="183240" cy="0"/>
          </a:xfrm>
          <a:prstGeom prst="line">
            <a:avLst/>
          </a:prstGeom>
          <a:ln w="38160">
            <a:solidFill>
              <a:schemeClr val="accent6"/>
            </a:solidFill>
            <a:round/>
            <a:headEnd len="med" type="triangle" w="med"/>
          </a:ln>
        </p:spPr>
      </p:sp>
      <p:sp>
        <p:nvSpPr>
          <p:cNvPr id="1551" name="CustomShape 207"/>
          <p:cNvSpPr/>
          <p:nvPr/>
        </p:nvSpPr>
        <p:spPr>
          <a:xfrm>
            <a:off x="5564520" y="1698480"/>
            <a:ext cx="2088360" cy="45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200" strike="noStrike">
                <a:solidFill>
                  <a:srgbClr val="f79646"/>
                </a:solidFill>
                <a:latin typeface="Calibri"/>
              </a:rPr>
              <a:t>Discordant Paired Sequence</a:t>
            </a:r>
            <a:endParaRPr/>
          </a:p>
        </p:txBody>
      </p:sp>
      <p:sp>
        <p:nvSpPr>
          <p:cNvPr id="1552" name="CustomShape 208"/>
          <p:cNvSpPr/>
          <p:nvPr/>
        </p:nvSpPr>
        <p:spPr>
          <a:xfrm>
            <a:off x="0" y="6461640"/>
            <a:ext cx="9143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660066"/>
                </a:solidFill>
                <a:latin typeface="Calibri"/>
                <a:ea typeface="바탕"/>
              </a:rPr>
              <a:t>Mate Pair sequencing increases the sensitivity of SV detection</a:t>
            </a:r>
            <a:endParaRPr/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/>
          </a:p>
        </p:txBody>
      </p:sp>
      <p:sp>
        <p:nvSpPr>
          <p:cNvPr id="155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/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Illumina Paired-End</a:t>
            </a:r>
            <a:endParaRPr/>
          </a:p>
        </p:txBody>
      </p:sp>
      <p:pic>
        <p:nvPicPr>
          <p:cNvPr id="1556" name="Picture 2" descr=""/>
          <p:cNvPicPr/>
          <p:nvPr/>
        </p:nvPicPr>
        <p:blipFill>
          <a:blip r:embed="rId1"/>
          <a:stretch/>
        </p:blipFill>
        <p:spPr>
          <a:xfrm>
            <a:off x="2339640" y="908640"/>
            <a:ext cx="4473360" cy="5873040"/>
          </a:xfrm>
          <a:prstGeom prst="rect">
            <a:avLst/>
          </a:prstGeom>
          <a:ln>
            <a:noFill/>
          </a:ln>
        </p:spPr>
      </p:pic>
      <p:pic>
        <p:nvPicPr>
          <p:cNvPr id="1557" name="Picture 4" descr=""/>
          <p:cNvPicPr/>
          <p:nvPr/>
        </p:nvPicPr>
        <p:blipFill>
          <a:blip r:embed="rId2"/>
          <a:stretch/>
        </p:blipFill>
        <p:spPr>
          <a:xfrm>
            <a:off x="6948360" y="959760"/>
            <a:ext cx="1752120" cy="261900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CustomShape 1"/>
          <p:cNvSpPr/>
          <p:nvPr/>
        </p:nvSpPr>
        <p:spPr>
          <a:xfrm>
            <a:off x="971640" y="-90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Illumina Paired-End</a:t>
            </a:r>
            <a:endParaRPr/>
          </a:p>
        </p:txBody>
      </p:sp>
      <p:pic>
        <p:nvPicPr>
          <p:cNvPr id="1559" name="Picture 2" descr=""/>
          <p:cNvPicPr/>
          <p:nvPr/>
        </p:nvPicPr>
        <p:blipFill>
          <a:blip r:embed="rId1"/>
          <a:stretch/>
        </p:blipFill>
        <p:spPr>
          <a:xfrm>
            <a:off x="2320920" y="888480"/>
            <a:ext cx="4410720" cy="59691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Espace réservé du contenu 3" descr=""/>
          <p:cNvPicPr/>
          <p:nvPr/>
        </p:nvPicPr>
        <p:blipFill>
          <a:blip r:embed="rId1"/>
          <a:srcRect l="16638" t="33444" r="15399" b="2261"/>
          <a:stretch/>
        </p:blipFill>
        <p:spPr>
          <a:xfrm>
            <a:off x="286920" y="1628640"/>
            <a:ext cx="8856720" cy="498852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1187640" y="-9936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3200" strike="noStrike">
                <a:solidFill>
                  <a:srgbClr val="000000"/>
                </a:solidFill>
                <a:latin typeface="Calibri"/>
              </a:rPr>
              <a:t>Structural Variations (SV)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Espace réservé du contenu 3" descr=""/>
          <p:cNvPicPr/>
          <p:nvPr/>
        </p:nvPicPr>
        <p:blipFill>
          <a:blip r:embed="rId1"/>
          <a:srcRect l="16886" t="29190" r="15275" b="1843"/>
          <a:stretch/>
        </p:blipFill>
        <p:spPr>
          <a:xfrm>
            <a:off x="395640" y="1268640"/>
            <a:ext cx="8748000" cy="5294880"/>
          </a:xfrm>
          <a:prstGeom prst="rect">
            <a:avLst/>
          </a:prstGeom>
          <a:ln>
            <a:noFill/>
          </a:ln>
        </p:spPr>
      </p:pic>
      <p:sp>
        <p:nvSpPr>
          <p:cNvPr id="142" name="TextShape 1"/>
          <p:cNvSpPr txBox="1"/>
          <p:nvPr/>
        </p:nvSpPr>
        <p:spPr>
          <a:xfrm>
            <a:off x="1187640" y="-99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Structural Variations (SV)</a:t>
            </a:r>
            <a:endParaRPr/>
          </a:p>
        </p:txBody>
      </p:sp>
      <p:sp>
        <p:nvSpPr>
          <p:cNvPr id="143" name="CustomShape 2"/>
          <p:cNvSpPr/>
          <p:nvPr/>
        </p:nvSpPr>
        <p:spPr>
          <a:xfrm>
            <a:off x="1763640" y="1124640"/>
            <a:ext cx="4896360" cy="4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-252360" y="3408480"/>
            <a:ext cx="8950320" cy="1685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"/>
          <p:cNvSpPr/>
          <p:nvPr/>
        </p:nvSpPr>
        <p:spPr>
          <a:xfrm>
            <a:off x="2151360" y="1715760"/>
            <a:ext cx="1296000" cy="45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INVERSION (INV)</a:t>
            </a:r>
            <a:endParaRPr/>
          </a:p>
        </p:txBody>
      </p:sp>
      <p:sp>
        <p:nvSpPr>
          <p:cNvPr id="146" name="CustomShape 3"/>
          <p:cNvSpPr/>
          <p:nvPr/>
        </p:nvSpPr>
        <p:spPr>
          <a:xfrm>
            <a:off x="6268320" y="1715760"/>
            <a:ext cx="2636640" cy="45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RECIPROCAL TRANSLOCATION (RT)</a:t>
            </a:r>
            <a:endParaRPr/>
          </a:p>
        </p:txBody>
      </p:sp>
      <p:sp>
        <p:nvSpPr>
          <p:cNvPr id="147" name="CustomShape 4"/>
          <p:cNvSpPr/>
          <p:nvPr/>
        </p:nvSpPr>
        <p:spPr>
          <a:xfrm>
            <a:off x="6769800" y="4235400"/>
            <a:ext cx="1444680" cy="27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INSERTION (INS)</a:t>
            </a:r>
            <a:endParaRPr/>
          </a:p>
        </p:txBody>
      </p:sp>
      <p:sp>
        <p:nvSpPr>
          <p:cNvPr id="148" name="CustomShape 5"/>
          <p:cNvSpPr/>
          <p:nvPr/>
        </p:nvSpPr>
        <p:spPr>
          <a:xfrm>
            <a:off x="1269720" y="4227840"/>
            <a:ext cx="1512720" cy="27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DELETION (DEL)</a:t>
            </a:r>
            <a:endParaRPr/>
          </a:p>
        </p:txBody>
      </p:sp>
      <p:sp>
        <p:nvSpPr>
          <p:cNvPr id="149" name="CustomShape 6"/>
          <p:cNvSpPr/>
          <p:nvPr/>
        </p:nvSpPr>
        <p:spPr>
          <a:xfrm>
            <a:off x="5844600" y="2313720"/>
            <a:ext cx="289080" cy="30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700" strike="noStrike">
                <a:solidFill>
                  <a:srgbClr val="000000"/>
                </a:solidFill>
                <a:latin typeface="Calibri"/>
              </a:rPr>
              <a:t>ref</a:t>
            </a:r>
            <a:endParaRPr/>
          </a:p>
        </p:txBody>
      </p:sp>
      <p:sp>
        <p:nvSpPr>
          <p:cNvPr id="150" name="CustomShape 7"/>
          <p:cNvSpPr/>
          <p:nvPr/>
        </p:nvSpPr>
        <p:spPr>
          <a:xfrm>
            <a:off x="5836320" y="2828880"/>
            <a:ext cx="344160" cy="19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700" strike="noStrike">
                <a:solidFill>
                  <a:srgbClr val="000000"/>
                </a:solidFill>
                <a:latin typeface="Calibri"/>
              </a:rPr>
              <a:t>SV</a:t>
            </a:r>
            <a:endParaRPr/>
          </a:p>
        </p:txBody>
      </p:sp>
      <p:sp>
        <p:nvSpPr>
          <p:cNvPr id="151" name="Line 8"/>
          <p:cNvSpPr/>
          <p:nvPr/>
        </p:nvSpPr>
        <p:spPr>
          <a:xfrm>
            <a:off x="6667560" y="2404080"/>
            <a:ext cx="47736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52" name="Line 9"/>
          <p:cNvSpPr/>
          <p:nvPr/>
        </p:nvSpPr>
        <p:spPr>
          <a:xfrm>
            <a:off x="6075000" y="2412720"/>
            <a:ext cx="472320" cy="0"/>
          </a:xfrm>
          <a:prstGeom prst="line">
            <a:avLst/>
          </a:prstGeom>
          <a:ln w="57240">
            <a:solidFill>
              <a:schemeClr val="tx1">
                <a:lumMod val="50000"/>
                <a:lumOff val="50000"/>
              </a:schemeClr>
            </a:solidFill>
            <a:round/>
          </a:ln>
        </p:spPr>
      </p:sp>
      <p:sp>
        <p:nvSpPr>
          <p:cNvPr id="153" name="CustomShape 10"/>
          <p:cNvSpPr/>
          <p:nvPr/>
        </p:nvSpPr>
        <p:spPr>
          <a:xfrm>
            <a:off x="6167520" y="2382120"/>
            <a:ext cx="59400" cy="69840"/>
          </a:xfrm>
          <a:prstGeom prst="ellipse">
            <a:avLst/>
          </a:prstGeom>
          <a:solidFill>
            <a:srgbClr val="0000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1"/>
          <p:cNvSpPr/>
          <p:nvPr/>
        </p:nvSpPr>
        <p:spPr>
          <a:xfrm>
            <a:off x="6804360" y="2373480"/>
            <a:ext cx="54360" cy="66600"/>
          </a:xfrm>
          <a:prstGeom prst="ellipse">
            <a:avLst/>
          </a:prstGeom>
          <a:solidFill>
            <a:srgbClr val="0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12"/>
          <p:cNvSpPr/>
          <p:nvPr/>
        </p:nvSpPr>
        <p:spPr>
          <a:xfrm>
            <a:off x="6090480" y="2914920"/>
            <a:ext cx="272520" cy="0"/>
          </a:xfrm>
          <a:prstGeom prst="line">
            <a:avLst/>
          </a:prstGeom>
          <a:ln w="57240">
            <a:solidFill>
              <a:schemeClr val="tx1">
                <a:lumMod val="50000"/>
                <a:lumOff val="50000"/>
              </a:schemeClr>
            </a:solidFill>
            <a:round/>
          </a:ln>
        </p:spPr>
      </p:sp>
      <p:sp>
        <p:nvSpPr>
          <p:cNvPr id="156" name="Line 13"/>
          <p:cNvSpPr/>
          <p:nvPr/>
        </p:nvSpPr>
        <p:spPr>
          <a:xfrm>
            <a:off x="6363000" y="2914920"/>
            <a:ext cx="21888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57" name="CustomShape 14"/>
          <p:cNvSpPr/>
          <p:nvPr/>
        </p:nvSpPr>
        <p:spPr>
          <a:xfrm>
            <a:off x="6182280" y="2880000"/>
            <a:ext cx="59400" cy="69840"/>
          </a:xfrm>
          <a:prstGeom prst="ellipse">
            <a:avLst/>
          </a:prstGeom>
          <a:solidFill>
            <a:srgbClr val="0000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Line 15"/>
          <p:cNvSpPr/>
          <p:nvPr/>
        </p:nvSpPr>
        <p:spPr>
          <a:xfrm>
            <a:off x="7053480" y="2914920"/>
            <a:ext cx="181080" cy="0"/>
          </a:xfrm>
          <a:prstGeom prst="line">
            <a:avLst/>
          </a:prstGeom>
          <a:ln w="57240">
            <a:solidFill>
              <a:schemeClr val="tx1">
                <a:lumMod val="50000"/>
                <a:lumOff val="50000"/>
              </a:schemeClr>
            </a:solidFill>
            <a:round/>
          </a:ln>
        </p:spPr>
      </p:sp>
      <p:sp>
        <p:nvSpPr>
          <p:cNvPr id="159" name="Line 16"/>
          <p:cNvSpPr/>
          <p:nvPr/>
        </p:nvSpPr>
        <p:spPr>
          <a:xfrm>
            <a:off x="6650640" y="2914920"/>
            <a:ext cx="40572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60" name="CustomShape 17"/>
          <p:cNvSpPr/>
          <p:nvPr/>
        </p:nvSpPr>
        <p:spPr>
          <a:xfrm>
            <a:off x="6774840" y="2880000"/>
            <a:ext cx="59400" cy="69840"/>
          </a:xfrm>
          <a:prstGeom prst="ellipse">
            <a:avLst/>
          </a:prstGeom>
          <a:solidFill>
            <a:srgbClr val="0000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18"/>
          <p:cNvSpPr/>
          <p:nvPr/>
        </p:nvSpPr>
        <p:spPr>
          <a:xfrm>
            <a:off x="7103160" y="2654280"/>
            <a:ext cx="0" cy="184680"/>
          </a:xfrm>
          <a:prstGeom prst="line">
            <a:avLst/>
          </a:prstGeom>
          <a:ln w="38160">
            <a:solidFill>
              <a:srgbClr val="ffc000"/>
            </a:solidFill>
            <a:round/>
            <a:tailEnd len="med" type="triangle" w="med"/>
          </a:ln>
        </p:spPr>
      </p:sp>
      <p:sp>
        <p:nvSpPr>
          <p:cNvPr id="162" name="Line 19"/>
          <p:cNvSpPr/>
          <p:nvPr/>
        </p:nvSpPr>
        <p:spPr>
          <a:xfrm>
            <a:off x="6486120" y="2654280"/>
            <a:ext cx="0" cy="184680"/>
          </a:xfrm>
          <a:prstGeom prst="line">
            <a:avLst/>
          </a:prstGeom>
          <a:ln w="38160">
            <a:solidFill>
              <a:srgbClr val="ffc000"/>
            </a:solidFill>
            <a:round/>
            <a:tailEnd len="med" type="triangle" w="med"/>
          </a:ln>
        </p:spPr>
      </p:sp>
      <p:sp>
        <p:nvSpPr>
          <p:cNvPr id="163" name="Line 20"/>
          <p:cNvSpPr/>
          <p:nvPr/>
        </p:nvSpPr>
        <p:spPr>
          <a:xfrm flipH="1">
            <a:off x="6486120" y="2654280"/>
            <a:ext cx="617040" cy="0"/>
          </a:xfrm>
          <a:prstGeom prst="line">
            <a:avLst/>
          </a:prstGeom>
          <a:ln w="38160">
            <a:solidFill>
              <a:srgbClr val="ffc000"/>
            </a:solidFill>
            <a:round/>
          </a:ln>
        </p:spPr>
      </p:sp>
      <p:sp>
        <p:nvSpPr>
          <p:cNvPr id="164" name="Line 21"/>
          <p:cNvSpPr/>
          <p:nvPr/>
        </p:nvSpPr>
        <p:spPr>
          <a:xfrm flipV="1">
            <a:off x="6794640" y="2562120"/>
            <a:ext cx="0" cy="92160"/>
          </a:xfrm>
          <a:prstGeom prst="line">
            <a:avLst/>
          </a:prstGeom>
          <a:ln w="38160">
            <a:solidFill>
              <a:srgbClr val="ffc000"/>
            </a:solidFill>
            <a:round/>
          </a:ln>
        </p:spPr>
      </p:sp>
      <p:sp>
        <p:nvSpPr>
          <p:cNvPr id="165" name="Line 22"/>
          <p:cNvSpPr/>
          <p:nvPr/>
        </p:nvSpPr>
        <p:spPr>
          <a:xfrm flipH="1">
            <a:off x="6486120" y="2562120"/>
            <a:ext cx="617040" cy="0"/>
          </a:xfrm>
          <a:prstGeom prst="line">
            <a:avLst/>
          </a:prstGeom>
          <a:ln w="38160">
            <a:solidFill>
              <a:srgbClr val="ffc000"/>
            </a:solidFill>
            <a:round/>
          </a:ln>
        </p:spPr>
      </p:sp>
      <p:sp>
        <p:nvSpPr>
          <p:cNvPr id="166" name="Line 23"/>
          <p:cNvSpPr/>
          <p:nvPr/>
        </p:nvSpPr>
        <p:spPr>
          <a:xfrm flipV="1">
            <a:off x="6486120" y="2469600"/>
            <a:ext cx="0" cy="92520"/>
          </a:xfrm>
          <a:prstGeom prst="line">
            <a:avLst/>
          </a:prstGeom>
          <a:ln w="38160">
            <a:solidFill>
              <a:srgbClr val="ffc000"/>
            </a:solidFill>
            <a:round/>
          </a:ln>
        </p:spPr>
      </p:sp>
      <p:sp>
        <p:nvSpPr>
          <p:cNvPr id="167" name="Line 24"/>
          <p:cNvSpPr/>
          <p:nvPr/>
        </p:nvSpPr>
        <p:spPr>
          <a:xfrm flipV="1">
            <a:off x="7103160" y="2469600"/>
            <a:ext cx="0" cy="92520"/>
          </a:xfrm>
          <a:prstGeom prst="line">
            <a:avLst/>
          </a:prstGeom>
          <a:ln w="38160">
            <a:solidFill>
              <a:srgbClr val="ffc000"/>
            </a:solidFill>
            <a:round/>
          </a:ln>
        </p:spPr>
      </p:sp>
      <p:sp>
        <p:nvSpPr>
          <p:cNvPr id="168" name="CustomShape 25"/>
          <p:cNvSpPr/>
          <p:nvPr/>
        </p:nvSpPr>
        <p:spPr>
          <a:xfrm>
            <a:off x="5816160" y="4914000"/>
            <a:ext cx="371520" cy="19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700" strike="noStrike">
                <a:solidFill>
                  <a:srgbClr val="000000"/>
                </a:solidFill>
                <a:latin typeface="Calibri"/>
              </a:rPr>
              <a:t>ref</a:t>
            </a:r>
            <a:endParaRPr/>
          </a:p>
        </p:txBody>
      </p:sp>
      <p:sp>
        <p:nvSpPr>
          <p:cNvPr id="169" name="CustomShape 26"/>
          <p:cNvSpPr/>
          <p:nvPr/>
        </p:nvSpPr>
        <p:spPr>
          <a:xfrm>
            <a:off x="5793480" y="5451840"/>
            <a:ext cx="442080" cy="19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700" strike="noStrike">
                <a:solidFill>
                  <a:srgbClr val="000000"/>
                </a:solidFill>
                <a:latin typeface="Calibri"/>
              </a:rPr>
              <a:t>SV</a:t>
            </a:r>
            <a:endParaRPr/>
          </a:p>
        </p:txBody>
      </p:sp>
      <p:sp>
        <p:nvSpPr>
          <p:cNvPr id="170" name="Line 27"/>
          <p:cNvSpPr/>
          <p:nvPr/>
        </p:nvSpPr>
        <p:spPr>
          <a:xfrm>
            <a:off x="6624000" y="5555160"/>
            <a:ext cx="692280" cy="432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71" name="CustomShape 28"/>
          <p:cNvSpPr/>
          <p:nvPr/>
        </p:nvSpPr>
        <p:spPr>
          <a:xfrm>
            <a:off x="6777360" y="5522040"/>
            <a:ext cx="61200" cy="66600"/>
          </a:xfrm>
          <a:prstGeom prst="ellipse">
            <a:avLst/>
          </a:prstGeom>
          <a:solidFill>
            <a:srgbClr val="0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29"/>
          <p:cNvSpPr/>
          <p:nvPr/>
        </p:nvSpPr>
        <p:spPr>
          <a:xfrm>
            <a:off x="6907320" y="5528880"/>
            <a:ext cx="257040" cy="52920"/>
          </a:xfrm>
          <a:prstGeom prst="rect">
            <a:avLst/>
          </a:prstGeom>
          <a:solidFill>
            <a:schemeClr val="bg1">
              <a:lumMod val="50000"/>
            </a:schemeClr>
          </a:solidFill>
          <a:ln w="19080">
            <a:solidFill>
              <a:schemeClr val="bg1">
                <a:lumMod val="5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30"/>
          <p:cNvSpPr/>
          <p:nvPr/>
        </p:nvSpPr>
        <p:spPr>
          <a:xfrm>
            <a:off x="6023880" y="5559480"/>
            <a:ext cx="530280" cy="0"/>
          </a:xfrm>
          <a:prstGeom prst="line">
            <a:avLst/>
          </a:prstGeom>
          <a:ln w="57240">
            <a:solidFill>
              <a:schemeClr val="tx1">
                <a:lumMod val="50000"/>
                <a:lumOff val="50000"/>
              </a:schemeClr>
            </a:solidFill>
            <a:round/>
          </a:ln>
        </p:spPr>
      </p:sp>
      <p:sp>
        <p:nvSpPr>
          <p:cNvPr id="174" name="CustomShape 31"/>
          <p:cNvSpPr/>
          <p:nvPr/>
        </p:nvSpPr>
        <p:spPr>
          <a:xfrm>
            <a:off x="6127920" y="5528880"/>
            <a:ext cx="66600" cy="69840"/>
          </a:xfrm>
          <a:prstGeom prst="ellipse">
            <a:avLst/>
          </a:prstGeom>
          <a:solidFill>
            <a:srgbClr val="0000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32"/>
          <p:cNvSpPr/>
          <p:nvPr/>
        </p:nvSpPr>
        <p:spPr>
          <a:xfrm>
            <a:off x="6070320" y="5032080"/>
            <a:ext cx="529920" cy="0"/>
          </a:xfrm>
          <a:prstGeom prst="line">
            <a:avLst/>
          </a:prstGeom>
          <a:ln w="57240">
            <a:solidFill>
              <a:schemeClr val="tx1">
                <a:lumMod val="50000"/>
                <a:lumOff val="50000"/>
              </a:schemeClr>
            </a:solidFill>
            <a:round/>
          </a:ln>
        </p:spPr>
      </p:sp>
      <p:sp>
        <p:nvSpPr>
          <p:cNvPr id="176" name="CustomShape 33"/>
          <p:cNvSpPr/>
          <p:nvPr/>
        </p:nvSpPr>
        <p:spPr>
          <a:xfrm>
            <a:off x="6174000" y="5001480"/>
            <a:ext cx="66600" cy="69840"/>
          </a:xfrm>
          <a:prstGeom prst="ellipse">
            <a:avLst/>
          </a:prstGeom>
          <a:solidFill>
            <a:srgbClr val="000000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34"/>
          <p:cNvSpPr/>
          <p:nvPr/>
        </p:nvSpPr>
        <p:spPr>
          <a:xfrm>
            <a:off x="6670080" y="5032080"/>
            <a:ext cx="53568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78" name="CustomShape 35"/>
          <p:cNvSpPr/>
          <p:nvPr/>
        </p:nvSpPr>
        <p:spPr>
          <a:xfrm>
            <a:off x="6823800" y="5001480"/>
            <a:ext cx="61200" cy="66600"/>
          </a:xfrm>
          <a:prstGeom prst="ellipse">
            <a:avLst/>
          </a:prstGeom>
          <a:solidFill>
            <a:srgbClr val="0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36"/>
          <p:cNvSpPr/>
          <p:nvPr/>
        </p:nvSpPr>
        <p:spPr>
          <a:xfrm>
            <a:off x="7039440" y="5262840"/>
            <a:ext cx="0" cy="184680"/>
          </a:xfrm>
          <a:prstGeom prst="line">
            <a:avLst/>
          </a:prstGeom>
          <a:ln w="38160">
            <a:solidFill>
              <a:srgbClr val="ffc000"/>
            </a:solidFill>
            <a:round/>
            <a:tailEnd len="med" type="triangle" w="med"/>
          </a:ln>
        </p:spPr>
      </p:sp>
      <p:sp>
        <p:nvSpPr>
          <p:cNvPr id="180" name="Line 37"/>
          <p:cNvSpPr/>
          <p:nvPr/>
        </p:nvSpPr>
        <p:spPr>
          <a:xfrm flipH="1">
            <a:off x="6439320" y="5262840"/>
            <a:ext cx="600120" cy="0"/>
          </a:xfrm>
          <a:prstGeom prst="line">
            <a:avLst/>
          </a:prstGeom>
          <a:ln w="38160">
            <a:solidFill>
              <a:srgbClr val="ffc000"/>
            </a:solidFill>
            <a:round/>
          </a:ln>
        </p:spPr>
      </p:sp>
      <p:sp>
        <p:nvSpPr>
          <p:cNvPr id="181" name="Line 38"/>
          <p:cNvSpPr/>
          <p:nvPr/>
        </p:nvSpPr>
        <p:spPr>
          <a:xfrm flipV="1">
            <a:off x="6439320" y="5078160"/>
            <a:ext cx="0" cy="184680"/>
          </a:xfrm>
          <a:prstGeom prst="line">
            <a:avLst/>
          </a:prstGeom>
          <a:ln w="38160">
            <a:solidFill>
              <a:srgbClr val="ffc000"/>
            </a:solidFill>
            <a:round/>
          </a:ln>
        </p:spPr>
      </p:sp>
      <p:sp>
        <p:nvSpPr>
          <p:cNvPr id="182" name="CustomShape 39"/>
          <p:cNvSpPr/>
          <p:nvPr/>
        </p:nvSpPr>
        <p:spPr>
          <a:xfrm rot="16200000">
            <a:off x="-511200" y="2377440"/>
            <a:ext cx="18295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Balanced SV</a:t>
            </a:r>
            <a:endParaRPr/>
          </a:p>
        </p:txBody>
      </p:sp>
      <p:sp>
        <p:nvSpPr>
          <p:cNvPr id="183" name="CustomShape 40"/>
          <p:cNvSpPr/>
          <p:nvPr/>
        </p:nvSpPr>
        <p:spPr>
          <a:xfrm rot="16200000">
            <a:off x="-742680" y="4825440"/>
            <a:ext cx="23760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Unbalanced SV (CNV)</a:t>
            </a:r>
            <a:endParaRPr/>
          </a:p>
        </p:txBody>
      </p:sp>
      <p:sp>
        <p:nvSpPr>
          <p:cNvPr id="184" name="CustomShape 41"/>
          <p:cNvSpPr/>
          <p:nvPr/>
        </p:nvSpPr>
        <p:spPr>
          <a:xfrm>
            <a:off x="1247400" y="1268640"/>
            <a:ext cx="3334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Intrachromosomal SV</a:t>
            </a:r>
            <a:endParaRPr/>
          </a:p>
        </p:txBody>
      </p:sp>
      <p:sp>
        <p:nvSpPr>
          <p:cNvPr id="185" name="CustomShape 42"/>
          <p:cNvSpPr/>
          <p:nvPr/>
        </p:nvSpPr>
        <p:spPr>
          <a:xfrm>
            <a:off x="5885640" y="1268640"/>
            <a:ext cx="27939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400" strike="noStrike">
                <a:solidFill>
                  <a:srgbClr val="000000"/>
                </a:solidFill>
                <a:latin typeface="Calibri"/>
              </a:rPr>
              <a:t>Interchromosomal SV</a:t>
            </a:r>
            <a:endParaRPr/>
          </a:p>
        </p:txBody>
      </p:sp>
      <p:pic>
        <p:nvPicPr>
          <p:cNvPr id="186" name="Picture 2" descr=""/>
          <p:cNvPicPr/>
          <p:nvPr/>
        </p:nvPicPr>
        <p:blipFill>
          <a:blip r:embed="rId1"/>
          <a:srcRect l="4132" t="9538" r="-45657" b="49540"/>
          <a:stretch/>
        </p:blipFill>
        <p:spPr>
          <a:xfrm>
            <a:off x="2770920" y="1971360"/>
            <a:ext cx="1594440" cy="1471320"/>
          </a:xfrm>
          <a:prstGeom prst="rect">
            <a:avLst/>
          </a:prstGeom>
          <a:ln>
            <a:noFill/>
          </a:ln>
        </p:spPr>
      </p:pic>
      <p:pic>
        <p:nvPicPr>
          <p:cNvPr id="187" name="Picture 2" descr=""/>
          <p:cNvPicPr/>
          <p:nvPr/>
        </p:nvPicPr>
        <p:blipFill>
          <a:blip r:embed="rId2"/>
          <a:srcRect l="25787" t="5660" r="51304" b="46772"/>
          <a:stretch/>
        </p:blipFill>
        <p:spPr>
          <a:xfrm>
            <a:off x="7240320" y="2087280"/>
            <a:ext cx="1387800" cy="1318680"/>
          </a:xfrm>
          <a:prstGeom prst="rect">
            <a:avLst/>
          </a:prstGeom>
          <a:ln>
            <a:noFill/>
          </a:ln>
        </p:spPr>
      </p:pic>
      <p:sp>
        <p:nvSpPr>
          <p:cNvPr id="188" name="CustomShape 43"/>
          <p:cNvSpPr/>
          <p:nvPr/>
        </p:nvSpPr>
        <p:spPr>
          <a:xfrm>
            <a:off x="1416600" y="2342880"/>
            <a:ext cx="449640" cy="19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700" strike="noStrike">
                <a:solidFill>
                  <a:srgbClr val="000000"/>
                </a:solidFill>
                <a:latin typeface="Calibri"/>
              </a:rPr>
              <a:t>ref</a:t>
            </a:r>
            <a:endParaRPr/>
          </a:p>
        </p:txBody>
      </p:sp>
      <p:sp>
        <p:nvSpPr>
          <p:cNvPr id="189" name="CustomShape 44"/>
          <p:cNvSpPr/>
          <p:nvPr/>
        </p:nvSpPr>
        <p:spPr>
          <a:xfrm>
            <a:off x="1399320" y="2822400"/>
            <a:ext cx="534960" cy="19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700" strike="noStrike">
                <a:solidFill>
                  <a:srgbClr val="000000"/>
                </a:solidFill>
                <a:latin typeface="Calibri"/>
              </a:rPr>
              <a:t>SV</a:t>
            </a:r>
            <a:endParaRPr/>
          </a:p>
        </p:txBody>
      </p:sp>
      <p:sp>
        <p:nvSpPr>
          <p:cNvPr id="190" name="Line 45"/>
          <p:cNvSpPr/>
          <p:nvPr/>
        </p:nvSpPr>
        <p:spPr>
          <a:xfrm>
            <a:off x="1656720" y="2443680"/>
            <a:ext cx="54864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91" name="CustomShape 46"/>
          <p:cNvSpPr/>
          <p:nvPr/>
        </p:nvSpPr>
        <p:spPr>
          <a:xfrm>
            <a:off x="1787760" y="2410200"/>
            <a:ext cx="275040" cy="61200"/>
          </a:xfrm>
          <a:prstGeom prst="homePlate">
            <a:avLst>
              <a:gd name="adj" fmla="val 26667"/>
            </a:avLst>
          </a:prstGeom>
          <a:solidFill>
            <a:srgbClr val="00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Line 47"/>
          <p:cNvSpPr/>
          <p:nvPr/>
        </p:nvSpPr>
        <p:spPr>
          <a:xfrm>
            <a:off x="1656720" y="2931120"/>
            <a:ext cx="509400" cy="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</p:sp>
      <p:sp>
        <p:nvSpPr>
          <p:cNvPr id="193" name="CustomShape 48"/>
          <p:cNvSpPr/>
          <p:nvPr/>
        </p:nvSpPr>
        <p:spPr>
          <a:xfrm rot="10800000">
            <a:off x="2031120" y="2971800"/>
            <a:ext cx="275040" cy="67320"/>
          </a:xfrm>
          <a:prstGeom prst="homePlate">
            <a:avLst>
              <a:gd name="adj" fmla="val 26583"/>
            </a:avLst>
          </a:prstGeom>
          <a:solidFill>
            <a:srgbClr val="0000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Picture 2" descr=""/>
          <p:cNvPicPr/>
          <p:nvPr/>
        </p:nvPicPr>
        <p:blipFill>
          <a:blip r:embed="rId3"/>
          <a:srcRect l="1196" t="60644" r="-45175" b="3717"/>
          <a:stretch/>
        </p:blipFill>
        <p:spPr>
          <a:xfrm>
            <a:off x="7343640" y="4738320"/>
            <a:ext cx="1377720" cy="987840"/>
          </a:xfrm>
          <a:prstGeom prst="rect">
            <a:avLst/>
          </a:prstGeom>
          <a:ln>
            <a:noFill/>
          </a:ln>
        </p:spPr>
      </p:pic>
      <p:sp>
        <p:nvSpPr>
          <p:cNvPr id="195" name="CustomShape 49"/>
          <p:cNvSpPr/>
          <p:nvPr/>
        </p:nvSpPr>
        <p:spPr>
          <a:xfrm>
            <a:off x="765360" y="4871160"/>
            <a:ext cx="396000" cy="19692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700" strike="noStrike">
                <a:solidFill>
                  <a:srgbClr val="000000"/>
                </a:solidFill>
                <a:latin typeface="Calibri"/>
              </a:rPr>
              <a:t>ref</a:t>
            </a:r>
            <a:endParaRPr/>
          </a:p>
        </p:txBody>
      </p:sp>
      <p:sp>
        <p:nvSpPr>
          <p:cNvPr id="196" name="Line 50"/>
          <p:cNvSpPr/>
          <p:nvPr/>
        </p:nvSpPr>
        <p:spPr>
          <a:xfrm>
            <a:off x="981360" y="4970880"/>
            <a:ext cx="566280" cy="0"/>
          </a:xfrm>
          <a:prstGeom prst="line">
            <a:avLst/>
          </a:prstGeom>
          <a:ln w="6480">
            <a:solidFill>
              <a:schemeClr val="tx1"/>
            </a:solidFill>
            <a:round/>
          </a:ln>
        </p:spPr>
      </p:sp>
      <p:sp>
        <p:nvSpPr>
          <p:cNvPr id="197" name="CustomShape 51"/>
          <p:cNvSpPr/>
          <p:nvPr/>
        </p:nvSpPr>
        <p:spPr>
          <a:xfrm>
            <a:off x="1120680" y="4953600"/>
            <a:ext cx="257040" cy="52920"/>
          </a:xfrm>
          <a:prstGeom prst="rect">
            <a:avLst/>
          </a:prstGeom>
          <a:solidFill>
            <a:srgbClr val="000000"/>
          </a:solidFill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52"/>
          <p:cNvSpPr/>
          <p:nvPr/>
        </p:nvSpPr>
        <p:spPr>
          <a:xfrm>
            <a:off x="771480" y="5418360"/>
            <a:ext cx="471240" cy="19692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700" strike="noStrike">
                <a:solidFill>
                  <a:srgbClr val="000000"/>
                </a:solidFill>
                <a:latin typeface="Calibri"/>
              </a:rPr>
              <a:t>SV</a:t>
            </a:r>
            <a:endParaRPr/>
          </a:p>
        </p:txBody>
      </p:sp>
      <p:sp>
        <p:nvSpPr>
          <p:cNvPr id="199" name="Line 53"/>
          <p:cNvSpPr/>
          <p:nvPr/>
        </p:nvSpPr>
        <p:spPr>
          <a:xfrm>
            <a:off x="981360" y="5511960"/>
            <a:ext cx="566280" cy="0"/>
          </a:xfrm>
          <a:prstGeom prst="line">
            <a:avLst/>
          </a:prstGeom>
          <a:ln w="6480">
            <a:solidFill>
              <a:schemeClr val="tx1"/>
            </a:solidFill>
            <a:round/>
          </a:ln>
        </p:spPr>
      </p:sp>
      <p:sp>
        <p:nvSpPr>
          <p:cNvPr id="200" name="Line 54"/>
          <p:cNvSpPr/>
          <p:nvPr/>
        </p:nvSpPr>
        <p:spPr>
          <a:xfrm>
            <a:off x="1264320" y="5482800"/>
            <a:ext cx="0" cy="68400"/>
          </a:xfrm>
          <a:prstGeom prst="line">
            <a:avLst/>
          </a:prstGeom>
          <a:ln w="6480">
            <a:solidFill>
              <a:schemeClr val="tx1"/>
            </a:solidFill>
            <a:round/>
          </a:ln>
        </p:spPr>
      </p:sp>
      <p:sp>
        <p:nvSpPr>
          <p:cNvPr id="201" name="Line 55"/>
          <p:cNvSpPr/>
          <p:nvPr/>
        </p:nvSpPr>
        <p:spPr>
          <a:xfrm>
            <a:off x="1264320" y="5093640"/>
            <a:ext cx="0" cy="277200"/>
          </a:xfrm>
          <a:prstGeom prst="line">
            <a:avLst/>
          </a:prstGeom>
          <a:ln w="6480">
            <a:solidFill>
              <a:srgbClr val="ffc000"/>
            </a:solidFill>
            <a:round/>
            <a:tailEnd len="med" type="triangle" w="med"/>
          </a:ln>
        </p:spPr>
      </p:sp>
      <p:pic>
        <p:nvPicPr>
          <p:cNvPr id="202" name="Picture 2" descr=""/>
          <p:cNvPicPr/>
          <p:nvPr/>
        </p:nvPicPr>
        <p:blipFill>
          <a:blip r:embed="rId4"/>
          <a:srcRect l="-45923" t="7756" r="10864" b="56563"/>
          <a:stretch/>
        </p:blipFill>
        <p:spPr>
          <a:xfrm>
            <a:off x="1620000" y="4746600"/>
            <a:ext cx="837720" cy="98892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pic>
        <p:nvPicPr>
          <p:cNvPr id="203" name="Picture 2" descr=""/>
          <p:cNvPicPr/>
          <p:nvPr/>
        </p:nvPicPr>
        <p:blipFill>
          <a:blip r:embed="rId5"/>
          <a:srcRect l="-28902" t="7713" r="1337" b="56563"/>
          <a:stretch/>
        </p:blipFill>
        <p:spPr>
          <a:xfrm>
            <a:off x="2308680" y="4746600"/>
            <a:ext cx="384120" cy="99036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sp>
        <p:nvSpPr>
          <p:cNvPr id="204" name="CustomShape 56"/>
          <p:cNvSpPr/>
          <p:nvPr/>
        </p:nvSpPr>
        <p:spPr>
          <a:xfrm>
            <a:off x="2897280" y="4225320"/>
            <a:ext cx="2160000" cy="4546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1200" strike="noStrike">
                <a:solidFill>
                  <a:srgbClr val="000000"/>
                </a:solidFill>
                <a:latin typeface="Calibri"/>
              </a:rPr>
              <a:t>TANDEM DUPLICATION (DUP)</a:t>
            </a:r>
            <a:endParaRPr/>
          </a:p>
        </p:txBody>
      </p:sp>
      <p:sp>
        <p:nvSpPr>
          <p:cNvPr id="205" name="TextShape 57"/>
          <p:cNvSpPr txBox="1"/>
          <p:nvPr/>
        </p:nvSpPr>
        <p:spPr>
          <a:xfrm>
            <a:off x="1187640" y="-99360"/>
            <a:ext cx="74988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Balanced SV versus Unbalanced SV</a:t>
            </a:r>
            <a:endParaRPr/>
          </a:p>
        </p:txBody>
      </p:sp>
      <p:sp>
        <p:nvSpPr>
          <p:cNvPr id="206" name="Line 58"/>
          <p:cNvSpPr/>
          <p:nvPr/>
        </p:nvSpPr>
        <p:spPr>
          <a:xfrm>
            <a:off x="2816640" y="5502240"/>
            <a:ext cx="892080" cy="0"/>
          </a:xfrm>
          <a:prstGeom prst="line">
            <a:avLst/>
          </a:prstGeom>
          <a:ln w="6480">
            <a:solidFill>
              <a:schemeClr val="tx1"/>
            </a:solidFill>
            <a:round/>
          </a:ln>
        </p:spPr>
      </p:sp>
      <p:sp>
        <p:nvSpPr>
          <p:cNvPr id="207" name="CustomShape 59"/>
          <p:cNvSpPr/>
          <p:nvPr/>
        </p:nvSpPr>
        <p:spPr>
          <a:xfrm>
            <a:off x="2914560" y="5473080"/>
            <a:ext cx="297000" cy="68040"/>
          </a:xfrm>
          <a:prstGeom prst="homePlate">
            <a:avLst>
              <a:gd name="adj" fmla="val 26583"/>
            </a:avLst>
          </a:prstGeom>
          <a:solidFill>
            <a:srgbClr val="000000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60"/>
          <p:cNvSpPr/>
          <p:nvPr/>
        </p:nvSpPr>
        <p:spPr>
          <a:xfrm>
            <a:off x="3221280" y="5473080"/>
            <a:ext cx="297000" cy="68040"/>
          </a:xfrm>
          <a:prstGeom prst="homePlate">
            <a:avLst>
              <a:gd name="adj" fmla="val 26583"/>
            </a:avLst>
          </a:prstGeom>
          <a:solidFill>
            <a:srgbClr val="000000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61"/>
          <p:cNvSpPr/>
          <p:nvPr/>
        </p:nvSpPr>
        <p:spPr>
          <a:xfrm>
            <a:off x="2816640" y="4971240"/>
            <a:ext cx="866520" cy="0"/>
          </a:xfrm>
          <a:prstGeom prst="line">
            <a:avLst/>
          </a:prstGeom>
          <a:ln w="6480">
            <a:solidFill>
              <a:schemeClr val="tx1"/>
            </a:solidFill>
            <a:round/>
          </a:ln>
        </p:spPr>
      </p:sp>
      <p:sp>
        <p:nvSpPr>
          <p:cNvPr id="210" name="CustomShape 62"/>
          <p:cNvSpPr/>
          <p:nvPr/>
        </p:nvSpPr>
        <p:spPr>
          <a:xfrm>
            <a:off x="2909880" y="4943520"/>
            <a:ext cx="301320" cy="68040"/>
          </a:xfrm>
          <a:prstGeom prst="homePlate">
            <a:avLst>
              <a:gd name="adj" fmla="val 26583"/>
            </a:avLst>
          </a:prstGeom>
          <a:solidFill>
            <a:srgbClr val="000000"/>
          </a:solidFill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Line 63"/>
          <p:cNvSpPr/>
          <p:nvPr/>
        </p:nvSpPr>
        <p:spPr>
          <a:xfrm>
            <a:off x="3002040" y="5117400"/>
            <a:ext cx="0" cy="276840"/>
          </a:xfrm>
          <a:prstGeom prst="line">
            <a:avLst/>
          </a:prstGeom>
          <a:ln w="6480">
            <a:solidFill>
              <a:srgbClr val="ffc000"/>
            </a:solidFill>
            <a:round/>
            <a:tailEnd len="med" type="triangle" w="med"/>
          </a:ln>
        </p:spPr>
      </p:sp>
      <p:sp>
        <p:nvSpPr>
          <p:cNvPr id="212" name="Line 64"/>
          <p:cNvSpPr/>
          <p:nvPr/>
        </p:nvSpPr>
        <p:spPr>
          <a:xfrm>
            <a:off x="2997360" y="5136120"/>
            <a:ext cx="372600" cy="224640"/>
          </a:xfrm>
          <a:prstGeom prst="line">
            <a:avLst/>
          </a:prstGeom>
          <a:ln w="6480">
            <a:solidFill>
              <a:srgbClr val="ffc000"/>
            </a:solidFill>
            <a:round/>
            <a:tailEnd len="med" type="triangle" w="med"/>
          </a:ln>
        </p:spPr>
      </p:sp>
      <p:pic>
        <p:nvPicPr>
          <p:cNvPr id="213" name="Picture 3" descr=""/>
          <p:cNvPicPr/>
          <p:nvPr/>
        </p:nvPicPr>
        <p:blipFill>
          <a:blip r:embed="rId6"/>
          <a:stretch/>
        </p:blipFill>
        <p:spPr>
          <a:xfrm>
            <a:off x="3717360" y="4663440"/>
            <a:ext cx="1388520" cy="1093320"/>
          </a:xfrm>
          <a:prstGeom prst="rect">
            <a:avLst/>
          </a:prstGeom>
          <a:ln>
            <a:noFill/>
          </a:ln>
        </p:spPr>
      </p:pic>
      <p:sp>
        <p:nvSpPr>
          <p:cNvPr id="214" name="CustomShape 65"/>
          <p:cNvSpPr/>
          <p:nvPr/>
        </p:nvSpPr>
        <p:spPr>
          <a:xfrm>
            <a:off x="5731920" y="6001200"/>
            <a:ext cx="30830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Pictures adapted  from Feuk et al., 2006 Nature Reviews</a:t>
            </a:r>
            <a:endParaRPr/>
          </a:p>
        </p:txBody>
      </p:sp>
      <p:sp>
        <p:nvSpPr>
          <p:cNvPr id="215" name="CustomShape 66"/>
          <p:cNvSpPr/>
          <p:nvPr/>
        </p:nvSpPr>
        <p:spPr>
          <a:xfrm>
            <a:off x="6729120" y="6135120"/>
            <a:ext cx="23252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000" strike="noStrike">
                <a:solidFill>
                  <a:srgbClr val="000000"/>
                </a:solidFill>
                <a:latin typeface="Calibri"/>
              </a:rPr>
              <a:t>Calvin Blackman Bridges, </a:t>
            </a:r>
            <a:r>
              <a:rPr i="1" lang="fr-FR" sz="1000" strike="noStrike">
                <a:solidFill>
                  <a:srgbClr val="000000"/>
                </a:solidFill>
                <a:latin typeface="Calibri"/>
              </a:rPr>
              <a:t>Science</a:t>
            </a:r>
            <a:endParaRPr/>
          </a:p>
        </p:txBody>
      </p:sp>
      <p:sp>
        <p:nvSpPr>
          <p:cNvPr id="216" name="Line 67"/>
          <p:cNvSpPr/>
          <p:nvPr/>
        </p:nvSpPr>
        <p:spPr>
          <a:xfrm>
            <a:off x="5436000" y="1422360"/>
            <a:ext cx="0" cy="482508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  <p:sp>
        <p:nvSpPr>
          <p:cNvPr id="217" name="Line 68"/>
          <p:cNvSpPr/>
          <p:nvPr/>
        </p:nvSpPr>
        <p:spPr>
          <a:xfrm>
            <a:off x="405360" y="3717000"/>
            <a:ext cx="8274600" cy="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899640" y="416880"/>
            <a:ext cx="74988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lang="fr-FR" sz="2800" strike="noStrike">
                <a:solidFill>
                  <a:srgbClr val="000000"/>
                </a:solidFill>
                <a:latin typeface="Calibri"/>
              </a:rPr>
              <a:t>Why Discover SV ?</a:t>
            </a:r>
            <a:endParaRPr/>
          </a:p>
        </p:txBody>
      </p:sp>
      <p:sp>
        <p:nvSpPr>
          <p:cNvPr id="219" name="CustomShape 2"/>
          <p:cNvSpPr/>
          <p:nvPr/>
        </p:nvSpPr>
        <p:spPr>
          <a:xfrm>
            <a:off x="1619640" y="2858040"/>
            <a:ext cx="7200360" cy="25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involved in &gt; 30 diseases (Psoriasis, Crohn disease, ASD…)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chromosomal instability detected in the vast majority of cancers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fr-FR" sz="2000" strike="noStrike">
                <a:solidFill>
                  <a:srgbClr val="000000"/>
                </a:solidFill>
                <a:latin typeface="Calibri"/>
              </a:rPr>
              <a:t>powerful mechanism of adaptation and evolution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Application>LibreOffice/4.4.0.3$Linux_X86_64 LibreOffice_project/40m0$Build-3</Application>
  <Paragraphs>420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2015-01-14T09:56:49Z</dcterms:created>
  <dc:creator>Deus ex</dc:creator>
  <dc:language>fr-FR</dc:language>
  <cp:lastModifiedBy>Alex</cp:lastModifiedBy>
  <dcterms:modified xsi:type="dcterms:W3CDTF">2015-01-19T00:09:56Z</dcterms:modified>
  <cp:revision>40</cp:revision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Affichage à l'écran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57</vt:i4>
  </property>
</Properties>
</file>